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86" r:id="rId6"/>
    <p:sldId id="279" r:id="rId7"/>
    <p:sldId id="281" r:id="rId8"/>
    <p:sldId id="282" r:id="rId9"/>
    <p:sldId id="283" r:id="rId10"/>
    <p:sldId id="284" r:id="rId11"/>
    <p:sldId id="285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5" r:id="rId20"/>
    <p:sldId id="266" r:id="rId21"/>
    <p:sldId id="267" r:id="rId22"/>
    <p:sldId id="268" r:id="rId23"/>
    <p:sldId id="270" r:id="rId24"/>
    <p:sldId id="271" r:id="rId25"/>
    <p:sldId id="273" r:id="rId26"/>
    <p:sldId id="299" r:id="rId27"/>
    <p:sldId id="300" r:id="rId28"/>
    <p:sldId id="274" r:id="rId29"/>
    <p:sldId id="294" r:id="rId30"/>
    <p:sldId id="296" r:id="rId31"/>
    <p:sldId id="276" r:id="rId32"/>
    <p:sldId id="277" r:id="rId33"/>
    <p:sldId id="29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2" autoAdjust="0"/>
  </p:normalViewPr>
  <p:slideViewPr>
    <p:cSldViewPr>
      <p:cViewPr varScale="1">
        <p:scale>
          <a:sx n="88" d="100"/>
          <a:sy n="88" d="100"/>
        </p:scale>
        <p:origin x="-14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7BF15-93B8-448B-8C30-F557F918F82B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CB298F-DC11-4C53-9B4F-205F4751FCC0}">
      <dgm:prSet/>
      <dgm:spPr>
        <a:xfrm>
          <a:off x="90011" y="1357788"/>
          <a:ext cx="8049577" cy="1810385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Создание полноценной мотивационной основы для формирования навыков и умений деятельности в зависимости уровня развития детей</a:t>
          </a:r>
          <a:endParaRPr lang="ru-RU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B074539E-7AA5-4569-AB8C-89A70710BCD6}" type="parTrans" cxnId="{37F94EB7-049B-4729-804E-8AFD891B5B66}">
      <dgm:prSet/>
      <dgm:spPr/>
      <dgm:t>
        <a:bodyPr/>
        <a:lstStyle/>
        <a:p>
          <a:endParaRPr lang="ru-RU"/>
        </a:p>
      </dgm:t>
    </dgm:pt>
    <dgm:pt modelId="{45E0E6F7-D6B1-4F1F-86D1-81A8FFC0A23A}" type="sibTrans" cxnId="{37F94EB7-049B-4729-804E-8AFD891B5B66}">
      <dgm:prSet/>
      <dgm:spPr/>
      <dgm:t>
        <a:bodyPr/>
        <a:lstStyle/>
        <a:p>
          <a:endParaRPr lang="ru-RU"/>
        </a:p>
      </dgm:t>
    </dgm:pt>
    <dgm:pt modelId="{4F2949B6-A336-4D46-907E-30BC14C2E30B}" type="pres">
      <dgm:prSet presAssocID="{74C7BF15-93B8-448B-8C30-F557F918F82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4D662B-5DC3-43D4-BAE0-561C137D9C6F}" type="pres">
      <dgm:prSet presAssocID="{74C7BF15-93B8-448B-8C30-F557F918F82B}" presName="arrow" presStyleLbl="bgShp" presStyleIdx="0" presStyleCnt="1" custLinFactNeighborX="-8676" custLinFactNeighborY="-4094"/>
      <dgm:spPr>
        <a:xfrm>
          <a:off x="617219" y="0"/>
          <a:ext cx="6995160" cy="4525963"/>
        </a:xfrm>
        <a:prstGeom prst="rightArrow">
          <a:avLst/>
        </a:prstGeom>
        <a:solidFill>
          <a:srgbClr val="B83D6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74C0ABD0-5AB5-454F-A9DE-5DE7EA12F6BD}" type="pres">
      <dgm:prSet presAssocID="{74C7BF15-93B8-448B-8C30-F557F918F82B}" presName="linearProcess" presStyleCnt="0"/>
      <dgm:spPr/>
    </dgm:pt>
    <dgm:pt modelId="{9841F3A7-B64A-4781-AEC4-BE3AEC3BF9E2}" type="pres">
      <dgm:prSet presAssocID="{F8CB298F-DC11-4C53-9B4F-205F4751FCC0}" presName="textNode" presStyleLbl="node1" presStyleIdx="0" presStyleCnt="1" custScaleX="109663" custScaleY="76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2B87F7-F5E0-4092-B52D-986F70ED1EDB}" type="presOf" srcId="{F8CB298F-DC11-4C53-9B4F-205F4751FCC0}" destId="{9841F3A7-B64A-4781-AEC4-BE3AEC3BF9E2}" srcOrd="0" destOrd="0" presId="urn:microsoft.com/office/officeart/2005/8/layout/hProcess9"/>
    <dgm:cxn modelId="{FF37495F-9003-48A8-91B5-BD0AB2C40DCF}" type="presOf" srcId="{74C7BF15-93B8-448B-8C30-F557F918F82B}" destId="{4F2949B6-A336-4D46-907E-30BC14C2E30B}" srcOrd="0" destOrd="0" presId="urn:microsoft.com/office/officeart/2005/8/layout/hProcess9"/>
    <dgm:cxn modelId="{37F94EB7-049B-4729-804E-8AFD891B5B66}" srcId="{74C7BF15-93B8-448B-8C30-F557F918F82B}" destId="{F8CB298F-DC11-4C53-9B4F-205F4751FCC0}" srcOrd="0" destOrd="0" parTransId="{B074539E-7AA5-4569-AB8C-89A70710BCD6}" sibTransId="{45E0E6F7-D6B1-4F1F-86D1-81A8FFC0A23A}"/>
    <dgm:cxn modelId="{460FD102-40B2-4296-B713-CF33451AF217}" type="presParOf" srcId="{4F2949B6-A336-4D46-907E-30BC14C2E30B}" destId="{AB4D662B-5DC3-43D4-BAE0-561C137D9C6F}" srcOrd="0" destOrd="0" presId="urn:microsoft.com/office/officeart/2005/8/layout/hProcess9"/>
    <dgm:cxn modelId="{8F01CE31-24E5-42F3-8F4A-1A06E1081F9A}" type="presParOf" srcId="{4F2949B6-A336-4D46-907E-30BC14C2E30B}" destId="{74C0ABD0-5AB5-454F-A9DE-5DE7EA12F6BD}" srcOrd="1" destOrd="0" presId="urn:microsoft.com/office/officeart/2005/8/layout/hProcess9"/>
    <dgm:cxn modelId="{A2392213-8955-4814-8CF2-D6D76668CD46}" type="presParOf" srcId="{74C0ABD0-5AB5-454F-A9DE-5DE7EA12F6BD}" destId="{9841F3A7-B64A-4781-AEC4-BE3AEC3BF9E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0A93F-498F-4C0A-A471-089E30D81C9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454734-BEAF-4D53-828F-7594EF73E1B7}">
      <dgm:prSet custT="1"/>
      <dgm:spPr>
        <a:xfrm>
          <a:off x="0" y="952581"/>
          <a:ext cx="8229600" cy="1216800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sz="20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Для освоения темы или содержания изучаемого материала</a:t>
          </a:r>
          <a:endParaRPr lang="ru-RU" sz="20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709724C4-A9A4-4A3E-A44E-94334A97DC8B}" type="parTrans" cxnId="{C43AD60D-9DD4-43BD-A33D-2EDBD3B66E28}">
      <dgm:prSet/>
      <dgm:spPr/>
      <dgm:t>
        <a:bodyPr/>
        <a:lstStyle/>
        <a:p>
          <a:endParaRPr lang="ru-RU"/>
        </a:p>
      </dgm:t>
    </dgm:pt>
    <dgm:pt modelId="{6BE590AF-6437-4010-80D8-CFE98FCF9C52}" type="sibTrans" cxnId="{C43AD60D-9DD4-43BD-A33D-2EDBD3B66E28}">
      <dgm:prSet/>
      <dgm:spPr/>
      <dgm:t>
        <a:bodyPr/>
        <a:lstStyle/>
        <a:p>
          <a:endParaRPr lang="ru-RU"/>
        </a:p>
      </dgm:t>
    </dgm:pt>
    <dgm:pt modelId="{F6550E5B-EF6B-41E2-B5FA-AA0B7B078E4D}">
      <dgm:prSet custT="1"/>
      <dgm:spPr>
        <a:xfrm>
          <a:off x="0" y="2356581"/>
          <a:ext cx="8229600" cy="1216800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sz="20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В качестве занятия или его части (введения, объяснения, закрепления, упражнения, контроля)</a:t>
          </a:r>
          <a:endParaRPr lang="ru-RU" sz="20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813E0965-C1FC-4E8A-A690-6EE96EDFBED1}" type="parTrans" cxnId="{29B16642-7C63-4361-9AB6-78023DFEA43E}">
      <dgm:prSet/>
      <dgm:spPr/>
      <dgm:t>
        <a:bodyPr/>
        <a:lstStyle/>
        <a:p>
          <a:endParaRPr lang="ru-RU"/>
        </a:p>
      </dgm:t>
    </dgm:pt>
    <dgm:pt modelId="{A429C0DB-4788-4BC6-B9AB-82BA6627F959}" type="sibTrans" cxnId="{29B16642-7C63-4361-9AB6-78023DFEA43E}">
      <dgm:prSet/>
      <dgm:spPr/>
      <dgm:t>
        <a:bodyPr/>
        <a:lstStyle/>
        <a:p>
          <a:endParaRPr lang="ru-RU"/>
        </a:p>
      </dgm:t>
    </dgm:pt>
    <dgm:pt modelId="{1F7FDB08-31C5-4299-894F-F529DB25C779}" type="pres">
      <dgm:prSet presAssocID="{4C80A93F-498F-4C0A-A471-089E30D81C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011094-CAD8-4730-9D8E-FE77945F4ADC}" type="pres">
      <dgm:prSet presAssocID="{B4454734-BEAF-4D53-828F-7594EF73E1B7}" presName="parentText" presStyleLbl="node1" presStyleIdx="0" presStyleCnt="2" custScaleX="100000" custScaleY="49201" custLinFactY="-57417" custLinFactNeighborX="15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10760-FD14-40E4-BDF7-9DE0AEE1B5DD}" type="pres">
      <dgm:prSet presAssocID="{6BE590AF-6437-4010-80D8-CFE98FCF9C52}" presName="spacer" presStyleCnt="0"/>
      <dgm:spPr/>
    </dgm:pt>
    <dgm:pt modelId="{70E4072F-776F-4E2A-A635-747233D8D15F}" type="pres">
      <dgm:prSet presAssocID="{F6550E5B-EF6B-41E2-B5FA-AA0B7B078E4D}" presName="parentText" presStyleLbl="node1" presStyleIdx="1" presStyleCnt="2" custScaleY="74703" custLinFactY="-66280" custLinFactNeighborX="1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D362FF-2B1A-4DD4-B66A-F2DE6DCDD15A}" type="presOf" srcId="{F6550E5B-EF6B-41E2-B5FA-AA0B7B078E4D}" destId="{70E4072F-776F-4E2A-A635-747233D8D15F}" srcOrd="0" destOrd="0" presId="urn:microsoft.com/office/officeart/2005/8/layout/vList2"/>
    <dgm:cxn modelId="{A5B1CB37-D5DF-444D-A736-5EBC8E5F1967}" type="presOf" srcId="{B4454734-BEAF-4D53-828F-7594EF73E1B7}" destId="{3E011094-CAD8-4730-9D8E-FE77945F4ADC}" srcOrd="0" destOrd="0" presId="urn:microsoft.com/office/officeart/2005/8/layout/vList2"/>
    <dgm:cxn modelId="{29B16642-7C63-4361-9AB6-78023DFEA43E}" srcId="{4C80A93F-498F-4C0A-A471-089E30D81C98}" destId="{F6550E5B-EF6B-41E2-B5FA-AA0B7B078E4D}" srcOrd="1" destOrd="0" parTransId="{813E0965-C1FC-4E8A-A690-6EE96EDFBED1}" sibTransId="{A429C0DB-4788-4BC6-B9AB-82BA6627F959}"/>
    <dgm:cxn modelId="{C43AD60D-9DD4-43BD-A33D-2EDBD3B66E28}" srcId="{4C80A93F-498F-4C0A-A471-089E30D81C98}" destId="{B4454734-BEAF-4D53-828F-7594EF73E1B7}" srcOrd="0" destOrd="0" parTransId="{709724C4-A9A4-4A3E-A44E-94334A97DC8B}" sibTransId="{6BE590AF-6437-4010-80D8-CFE98FCF9C52}"/>
    <dgm:cxn modelId="{8AAA2B70-A80B-4D1B-9E1B-2B1A0734A59D}" type="presOf" srcId="{4C80A93F-498F-4C0A-A471-089E30D81C98}" destId="{1F7FDB08-31C5-4299-894F-F529DB25C779}" srcOrd="0" destOrd="0" presId="urn:microsoft.com/office/officeart/2005/8/layout/vList2"/>
    <dgm:cxn modelId="{ADC47C71-CB9E-4369-96DC-CB8A4F07CBEB}" type="presParOf" srcId="{1F7FDB08-31C5-4299-894F-F529DB25C779}" destId="{3E011094-CAD8-4730-9D8E-FE77945F4ADC}" srcOrd="0" destOrd="0" presId="urn:microsoft.com/office/officeart/2005/8/layout/vList2"/>
    <dgm:cxn modelId="{83477054-4BF6-4D5F-AA82-8187FB6D7153}" type="presParOf" srcId="{1F7FDB08-31C5-4299-894F-F529DB25C779}" destId="{A7A10760-FD14-40E4-BDF7-9DE0AEE1B5DD}" srcOrd="1" destOrd="0" presId="urn:microsoft.com/office/officeart/2005/8/layout/vList2"/>
    <dgm:cxn modelId="{7304DBD0-709B-4895-A0FA-8E8304C59C63}" type="presParOf" srcId="{1F7FDB08-31C5-4299-894F-F529DB25C779}" destId="{70E4072F-776F-4E2A-A635-747233D8D15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7813F7-95E5-4D59-B1FF-15B195E59C7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A8B399-A2B2-4A44-B7D5-B89E22CC8CDC}">
      <dgm:prSet custT="1"/>
      <dgm:spPr>
        <a:xfrm>
          <a:off x="0" y="8481"/>
          <a:ext cx="8229600" cy="631800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sz="16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выбор игры – зависит от воспитательных задач, но должен выступать средством удовлетворения интересов и потребностей </a:t>
          </a:r>
          <a:endParaRPr lang="ru-RU" sz="16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37888A80-CF2E-4A75-8130-8EB5308EE2D7}" type="parTrans" cxnId="{D3B39001-F3CB-4689-A3F6-827DB76A546A}">
      <dgm:prSet/>
      <dgm:spPr/>
      <dgm:t>
        <a:bodyPr/>
        <a:lstStyle/>
        <a:p>
          <a:endParaRPr lang="ru-RU"/>
        </a:p>
      </dgm:t>
    </dgm:pt>
    <dgm:pt modelId="{526C66D4-9772-42F6-9D7F-23038736AF50}" type="sibTrans" cxnId="{D3B39001-F3CB-4689-A3F6-827DB76A546A}">
      <dgm:prSet/>
      <dgm:spPr/>
      <dgm:t>
        <a:bodyPr/>
        <a:lstStyle/>
        <a:p>
          <a:endParaRPr lang="ru-RU"/>
        </a:p>
      </dgm:t>
    </dgm:pt>
    <dgm:pt modelId="{6DD8FA9F-6B1D-42F9-AC24-5CABDD56383E}">
      <dgm:prSet custT="1"/>
      <dgm:spPr>
        <a:xfrm>
          <a:off x="0" y="654681"/>
          <a:ext cx="8229600" cy="631800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sz="16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предложение игры – создаётся игровая проблема</a:t>
          </a:r>
          <a:endParaRPr lang="ru-RU" sz="16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E9225FFE-064C-428D-BDFE-9283FC51D257}" type="parTrans" cxnId="{07B4DE8C-15A4-44DE-A9C0-EFD03B837F55}">
      <dgm:prSet/>
      <dgm:spPr/>
      <dgm:t>
        <a:bodyPr/>
        <a:lstStyle/>
        <a:p>
          <a:endParaRPr lang="ru-RU"/>
        </a:p>
      </dgm:t>
    </dgm:pt>
    <dgm:pt modelId="{D675992B-0C4F-4314-8BF4-3D8BA438F752}" type="sibTrans" cxnId="{07B4DE8C-15A4-44DE-A9C0-EFD03B837F55}">
      <dgm:prSet/>
      <dgm:spPr/>
      <dgm:t>
        <a:bodyPr/>
        <a:lstStyle/>
        <a:p>
          <a:endParaRPr lang="ru-RU"/>
        </a:p>
      </dgm:t>
    </dgm:pt>
    <dgm:pt modelId="{7CBA2B19-6203-4AD6-B140-62C7ECBCD280}">
      <dgm:prSet custT="1"/>
      <dgm:spPr>
        <a:xfrm>
          <a:off x="0" y="1300881"/>
          <a:ext cx="8229600" cy="631800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sz="16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объяснение игры – кратко, чётко</a:t>
          </a:r>
          <a:endParaRPr lang="ru-RU" sz="16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53C733A9-6749-4FD6-921D-98C471F65AA1}" type="parTrans" cxnId="{54A147F4-A101-4FAB-BCCC-0E117A344287}">
      <dgm:prSet/>
      <dgm:spPr/>
      <dgm:t>
        <a:bodyPr/>
        <a:lstStyle/>
        <a:p>
          <a:endParaRPr lang="ru-RU"/>
        </a:p>
      </dgm:t>
    </dgm:pt>
    <dgm:pt modelId="{A351ACB7-861B-448A-BC77-CAC0DC33901B}" type="sibTrans" cxnId="{54A147F4-A101-4FAB-BCCC-0E117A344287}">
      <dgm:prSet/>
      <dgm:spPr/>
      <dgm:t>
        <a:bodyPr/>
        <a:lstStyle/>
        <a:p>
          <a:endParaRPr lang="ru-RU"/>
        </a:p>
      </dgm:t>
    </dgm:pt>
    <dgm:pt modelId="{B2B16DAC-B688-4FD1-8029-21DCF5DF0177}">
      <dgm:prSet custT="1"/>
      <dgm:spPr>
        <a:xfrm>
          <a:off x="0" y="1947081"/>
          <a:ext cx="8229600" cy="631800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sz="16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игровое оборудование – должно максимально соответствовать содержанию игры </a:t>
          </a:r>
          <a:endParaRPr lang="ru-RU" sz="16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E3BC67F2-ADA2-4C1C-B575-910D0EA331F6}" type="parTrans" cxnId="{F492F336-0A92-4B3F-9018-0AF465739593}">
      <dgm:prSet/>
      <dgm:spPr/>
      <dgm:t>
        <a:bodyPr/>
        <a:lstStyle/>
        <a:p>
          <a:endParaRPr lang="ru-RU"/>
        </a:p>
      </dgm:t>
    </dgm:pt>
    <dgm:pt modelId="{FBAEE63B-1A2C-4FCD-A7D5-F3FF966F0353}" type="sibTrans" cxnId="{F492F336-0A92-4B3F-9018-0AF465739593}">
      <dgm:prSet/>
      <dgm:spPr/>
      <dgm:t>
        <a:bodyPr/>
        <a:lstStyle/>
        <a:p>
          <a:endParaRPr lang="ru-RU"/>
        </a:p>
      </dgm:t>
    </dgm:pt>
    <dgm:pt modelId="{7EE8F162-41E9-49BA-A05C-9DF7950BF926}">
      <dgm:prSet custT="1"/>
      <dgm:spPr>
        <a:xfrm>
          <a:off x="0" y="2593281"/>
          <a:ext cx="8229600" cy="631800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sz="16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организация игрового коллектива –  каждый ребёнок может проявить свою активность и организаторские умения</a:t>
          </a:r>
          <a:endParaRPr lang="ru-RU" sz="16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BCD6751C-1346-49DB-8221-98D2D06D15AA}" type="parTrans" cxnId="{39B9FD8A-DE33-4F77-9434-87EF1DE1BD52}">
      <dgm:prSet/>
      <dgm:spPr/>
      <dgm:t>
        <a:bodyPr/>
        <a:lstStyle/>
        <a:p>
          <a:endParaRPr lang="ru-RU"/>
        </a:p>
      </dgm:t>
    </dgm:pt>
    <dgm:pt modelId="{7E58381E-3927-4097-A729-0A09979EF5DC}" type="sibTrans" cxnId="{39B9FD8A-DE33-4F77-9434-87EF1DE1BD52}">
      <dgm:prSet/>
      <dgm:spPr/>
      <dgm:t>
        <a:bodyPr/>
        <a:lstStyle/>
        <a:p>
          <a:endParaRPr lang="ru-RU"/>
        </a:p>
      </dgm:t>
    </dgm:pt>
    <dgm:pt modelId="{29307332-9ECE-418C-8619-C869FFF408F0}">
      <dgm:prSet custT="1"/>
      <dgm:spPr>
        <a:xfrm>
          <a:off x="0" y="3885681"/>
          <a:ext cx="8229600" cy="631800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sz="16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окончание игры – анализ результатов нацелен на практическое применение в реальной жизни</a:t>
          </a:r>
          <a:endParaRPr lang="ru-RU" sz="16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BD93FD82-CE13-4788-B59E-C2EE24E0C8D4}" type="parTrans" cxnId="{4A7175BB-D21B-42F4-B666-B2D223D40308}">
      <dgm:prSet/>
      <dgm:spPr/>
      <dgm:t>
        <a:bodyPr/>
        <a:lstStyle/>
        <a:p>
          <a:endParaRPr lang="ru-RU"/>
        </a:p>
      </dgm:t>
    </dgm:pt>
    <dgm:pt modelId="{8AD4DDB1-9A3E-423A-8E5B-AF4DFE0F9DA2}" type="sibTrans" cxnId="{4A7175BB-D21B-42F4-B666-B2D223D40308}">
      <dgm:prSet/>
      <dgm:spPr/>
      <dgm:t>
        <a:bodyPr/>
        <a:lstStyle/>
        <a:p>
          <a:endParaRPr lang="ru-RU"/>
        </a:p>
      </dgm:t>
    </dgm:pt>
    <dgm:pt modelId="{6DF5EB11-1A56-4D5E-A366-EFFFD528BF82}">
      <dgm:prSet custT="1"/>
      <dgm:spPr>
        <a:xfrm>
          <a:off x="0" y="3239481"/>
          <a:ext cx="8229600" cy="631800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sz="16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 развитие игровой ситуации –   поддержание игровой атмосферы; взаимосвязь игровой и неигровой деятельности</a:t>
          </a:r>
          <a:endParaRPr lang="ru-RU" sz="16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6BBB9D6D-4C4B-43F7-BF2B-21329346B76C}" type="parTrans" cxnId="{495F37D7-DBE6-420B-A36A-A3162D3DB961}">
      <dgm:prSet/>
      <dgm:spPr/>
      <dgm:t>
        <a:bodyPr/>
        <a:lstStyle/>
        <a:p>
          <a:endParaRPr lang="ru-RU"/>
        </a:p>
      </dgm:t>
    </dgm:pt>
    <dgm:pt modelId="{A1F229FE-E33E-4B8B-BD17-A42E15BE9E3F}" type="sibTrans" cxnId="{495F37D7-DBE6-420B-A36A-A3162D3DB961}">
      <dgm:prSet/>
      <dgm:spPr/>
      <dgm:t>
        <a:bodyPr/>
        <a:lstStyle/>
        <a:p>
          <a:endParaRPr lang="ru-RU"/>
        </a:p>
      </dgm:t>
    </dgm:pt>
    <dgm:pt modelId="{BEBBE50D-B072-46F5-9A4C-0EF5FC76B257}" type="pres">
      <dgm:prSet presAssocID="{D67813F7-95E5-4D59-B1FF-15B195E59C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8CD492-21AB-4F67-96DF-E0A505818EF5}" type="pres">
      <dgm:prSet presAssocID="{C5A8B399-A2B2-4A44-B7D5-B89E22CC8CD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D3B11-FA7D-45A1-8882-B3283D2BD63B}" type="pres">
      <dgm:prSet presAssocID="{526C66D4-9772-42F6-9D7F-23038736AF50}" presName="spacer" presStyleCnt="0"/>
      <dgm:spPr/>
    </dgm:pt>
    <dgm:pt modelId="{E26CFFBD-CA61-409E-BB00-A6C8B8D59F2E}" type="pres">
      <dgm:prSet presAssocID="{6DD8FA9F-6B1D-42F9-AC24-5CABDD56383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70D1E-564D-4D8C-8A63-AC4C51FBC2F1}" type="pres">
      <dgm:prSet presAssocID="{D675992B-0C4F-4314-8BF4-3D8BA438F752}" presName="spacer" presStyleCnt="0"/>
      <dgm:spPr/>
    </dgm:pt>
    <dgm:pt modelId="{62F58C45-3A98-44E5-952F-252D00A6F840}" type="pres">
      <dgm:prSet presAssocID="{7CBA2B19-6203-4AD6-B140-62C7ECBCD280}" presName="parentText" presStyleLbl="node1" presStyleIdx="2" presStyleCnt="7" custLinFactNeighborX="261" custLinFactNeighborY="900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6E82A-C877-4F9F-8E7B-708A4A816DFB}" type="pres">
      <dgm:prSet presAssocID="{A351ACB7-861B-448A-BC77-CAC0DC33901B}" presName="spacer" presStyleCnt="0"/>
      <dgm:spPr/>
    </dgm:pt>
    <dgm:pt modelId="{0CBBB4DD-DE30-46C0-A917-FA8DC8FF2E8D}" type="pres">
      <dgm:prSet presAssocID="{B2B16DAC-B688-4FD1-8029-21DCF5DF017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9F319-930E-47BD-B217-37BFC1135A6F}" type="pres">
      <dgm:prSet presAssocID="{FBAEE63B-1A2C-4FCD-A7D5-F3FF966F0353}" presName="spacer" presStyleCnt="0"/>
      <dgm:spPr/>
    </dgm:pt>
    <dgm:pt modelId="{323ADCB5-C019-48F4-BBAB-3A47155413BA}" type="pres">
      <dgm:prSet presAssocID="{7EE8F162-41E9-49BA-A05C-9DF7950BF92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10FE7-573C-47E3-A85C-980D12D10AE2}" type="pres">
      <dgm:prSet presAssocID="{7E58381E-3927-4097-A729-0A09979EF5DC}" presName="spacer" presStyleCnt="0"/>
      <dgm:spPr/>
    </dgm:pt>
    <dgm:pt modelId="{59957473-E304-4A15-830B-CECB77E34C21}" type="pres">
      <dgm:prSet presAssocID="{6DF5EB11-1A56-4D5E-A366-EFFFD528BF8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86255-31D0-4512-B06E-1274DBF8E47F}" type="pres">
      <dgm:prSet presAssocID="{A1F229FE-E33E-4B8B-BD17-A42E15BE9E3F}" presName="spacer" presStyleCnt="0"/>
      <dgm:spPr/>
    </dgm:pt>
    <dgm:pt modelId="{9683DFF7-8F27-4C1C-A6A8-068B56D83DB4}" type="pres">
      <dgm:prSet presAssocID="{29307332-9ECE-418C-8619-C869FFF408F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9751D3-90FE-408C-9601-8FA7E6EAF1CA}" type="presOf" srcId="{6DF5EB11-1A56-4D5E-A366-EFFFD528BF82}" destId="{59957473-E304-4A15-830B-CECB77E34C21}" srcOrd="0" destOrd="0" presId="urn:microsoft.com/office/officeart/2005/8/layout/vList2"/>
    <dgm:cxn modelId="{587D5F5D-0DC7-48F4-A1AA-1C4F59B4E098}" type="presOf" srcId="{C5A8B399-A2B2-4A44-B7D5-B89E22CC8CDC}" destId="{DD8CD492-21AB-4F67-96DF-E0A505818EF5}" srcOrd="0" destOrd="0" presId="urn:microsoft.com/office/officeart/2005/8/layout/vList2"/>
    <dgm:cxn modelId="{39B9FD8A-DE33-4F77-9434-87EF1DE1BD52}" srcId="{D67813F7-95E5-4D59-B1FF-15B195E59C76}" destId="{7EE8F162-41E9-49BA-A05C-9DF7950BF926}" srcOrd="4" destOrd="0" parTransId="{BCD6751C-1346-49DB-8221-98D2D06D15AA}" sibTransId="{7E58381E-3927-4097-A729-0A09979EF5DC}"/>
    <dgm:cxn modelId="{F492F336-0A92-4B3F-9018-0AF465739593}" srcId="{D67813F7-95E5-4D59-B1FF-15B195E59C76}" destId="{B2B16DAC-B688-4FD1-8029-21DCF5DF0177}" srcOrd="3" destOrd="0" parTransId="{E3BC67F2-ADA2-4C1C-B575-910D0EA331F6}" sibTransId="{FBAEE63B-1A2C-4FCD-A7D5-F3FF966F0353}"/>
    <dgm:cxn modelId="{39463551-B5ED-4F57-95EE-453EAF3DDBB2}" type="presOf" srcId="{7CBA2B19-6203-4AD6-B140-62C7ECBCD280}" destId="{62F58C45-3A98-44E5-952F-252D00A6F840}" srcOrd="0" destOrd="0" presId="urn:microsoft.com/office/officeart/2005/8/layout/vList2"/>
    <dgm:cxn modelId="{69786AC7-FB3A-4951-BBCF-BFD60CE66A73}" type="presOf" srcId="{B2B16DAC-B688-4FD1-8029-21DCF5DF0177}" destId="{0CBBB4DD-DE30-46C0-A917-FA8DC8FF2E8D}" srcOrd="0" destOrd="0" presId="urn:microsoft.com/office/officeart/2005/8/layout/vList2"/>
    <dgm:cxn modelId="{07B4DE8C-15A4-44DE-A9C0-EFD03B837F55}" srcId="{D67813F7-95E5-4D59-B1FF-15B195E59C76}" destId="{6DD8FA9F-6B1D-42F9-AC24-5CABDD56383E}" srcOrd="1" destOrd="0" parTransId="{E9225FFE-064C-428D-BDFE-9283FC51D257}" sibTransId="{D675992B-0C4F-4314-8BF4-3D8BA438F752}"/>
    <dgm:cxn modelId="{440EBEF6-E644-4FD1-AE9F-2915101C5C16}" type="presOf" srcId="{6DD8FA9F-6B1D-42F9-AC24-5CABDD56383E}" destId="{E26CFFBD-CA61-409E-BB00-A6C8B8D59F2E}" srcOrd="0" destOrd="0" presId="urn:microsoft.com/office/officeart/2005/8/layout/vList2"/>
    <dgm:cxn modelId="{4A7175BB-D21B-42F4-B666-B2D223D40308}" srcId="{D67813F7-95E5-4D59-B1FF-15B195E59C76}" destId="{29307332-9ECE-418C-8619-C869FFF408F0}" srcOrd="6" destOrd="0" parTransId="{BD93FD82-CE13-4788-B59E-C2EE24E0C8D4}" sibTransId="{8AD4DDB1-9A3E-423A-8E5B-AF4DFE0F9DA2}"/>
    <dgm:cxn modelId="{495F37D7-DBE6-420B-A36A-A3162D3DB961}" srcId="{D67813F7-95E5-4D59-B1FF-15B195E59C76}" destId="{6DF5EB11-1A56-4D5E-A366-EFFFD528BF82}" srcOrd="5" destOrd="0" parTransId="{6BBB9D6D-4C4B-43F7-BF2B-21329346B76C}" sibTransId="{A1F229FE-E33E-4B8B-BD17-A42E15BE9E3F}"/>
    <dgm:cxn modelId="{D3B39001-F3CB-4689-A3F6-827DB76A546A}" srcId="{D67813F7-95E5-4D59-B1FF-15B195E59C76}" destId="{C5A8B399-A2B2-4A44-B7D5-B89E22CC8CDC}" srcOrd="0" destOrd="0" parTransId="{37888A80-CF2E-4A75-8130-8EB5308EE2D7}" sibTransId="{526C66D4-9772-42F6-9D7F-23038736AF50}"/>
    <dgm:cxn modelId="{54A147F4-A101-4FAB-BCCC-0E117A344287}" srcId="{D67813F7-95E5-4D59-B1FF-15B195E59C76}" destId="{7CBA2B19-6203-4AD6-B140-62C7ECBCD280}" srcOrd="2" destOrd="0" parTransId="{53C733A9-6749-4FD6-921D-98C471F65AA1}" sibTransId="{A351ACB7-861B-448A-BC77-CAC0DC33901B}"/>
    <dgm:cxn modelId="{6B19800E-7820-41F4-AB3F-C46DFDF13F1C}" type="presOf" srcId="{29307332-9ECE-418C-8619-C869FFF408F0}" destId="{9683DFF7-8F27-4C1C-A6A8-068B56D83DB4}" srcOrd="0" destOrd="0" presId="urn:microsoft.com/office/officeart/2005/8/layout/vList2"/>
    <dgm:cxn modelId="{4871936E-2F2F-41BD-85A7-885375BD8AEB}" type="presOf" srcId="{D67813F7-95E5-4D59-B1FF-15B195E59C76}" destId="{BEBBE50D-B072-46F5-9A4C-0EF5FC76B257}" srcOrd="0" destOrd="0" presId="urn:microsoft.com/office/officeart/2005/8/layout/vList2"/>
    <dgm:cxn modelId="{17D5A706-D7D2-4A5C-9B85-739BD7BF5800}" type="presOf" srcId="{7EE8F162-41E9-49BA-A05C-9DF7950BF926}" destId="{323ADCB5-C019-48F4-BBAB-3A47155413BA}" srcOrd="0" destOrd="0" presId="urn:microsoft.com/office/officeart/2005/8/layout/vList2"/>
    <dgm:cxn modelId="{48ADD1E2-03E2-4DEF-A15F-5B4EFBBF22B6}" type="presParOf" srcId="{BEBBE50D-B072-46F5-9A4C-0EF5FC76B257}" destId="{DD8CD492-21AB-4F67-96DF-E0A505818EF5}" srcOrd="0" destOrd="0" presId="urn:microsoft.com/office/officeart/2005/8/layout/vList2"/>
    <dgm:cxn modelId="{C59CB6A2-00D1-419A-8CF5-D80E0BB87EDB}" type="presParOf" srcId="{BEBBE50D-B072-46F5-9A4C-0EF5FC76B257}" destId="{EACD3B11-FA7D-45A1-8882-B3283D2BD63B}" srcOrd="1" destOrd="0" presId="urn:microsoft.com/office/officeart/2005/8/layout/vList2"/>
    <dgm:cxn modelId="{81BF2CFD-EDA7-4D4C-A194-4346B089EF86}" type="presParOf" srcId="{BEBBE50D-B072-46F5-9A4C-0EF5FC76B257}" destId="{E26CFFBD-CA61-409E-BB00-A6C8B8D59F2E}" srcOrd="2" destOrd="0" presId="urn:microsoft.com/office/officeart/2005/8/layout/vList2"/>
    <dgm:cxn modelId="{9731ABEF-DEC2-4FF4-8A2F-94142FAC4A8F}" type="presParOf" srcId="{BEBBE50D-B072-46F5-9A4C-0EF5FC76B257}" destId="{1D670D1E-564D-4D8C-8A63-AC4C51FBC2F1}" srcOrd="3" destOrd="0" presId="urn:microsoft.com/office/officeart/2005/8/layout/vList2"/>
    <dgm:cxn modelId="{E83BF09F-AEFF-4B28-BD52-C08D30B6E344}" type="presParOf" srcId="{BEBBE50D-B072-46F5-9A4C-0EF5FC76B257}" destId="{62F58C45-3A98-44E5-952F-252D00A6F840}" srcOrd="4" destOrd="0" presId="urn:microsoft.com/office/officeart/2005/8/layout/vList2"/>
    <dgm:cxn modelId="{3AA67DC2-42AF-4023-B4AF-C6EE96DFE4EA}" type="presParOf" srcId="{BEBBE50D-B072-46F5-9A4C-0EF5FC76B257}" destId="{B596E82A-C877-4F9F-8E7B-708A4A816DFB}" srcOrd="5" destOrd="0" presId="urn:microsoft.com/office/officeart/2005/8/layout/vList2"/>
    <dgm:cxn modelId="{30CD4838-1716-4F8D-81AC-36E4BECC1F60}" type="presParOf" srcId="{BEBBE50D-B072-46F5-9A4C-0EF5FC76B257}" destId="{0CBBB4DD-DE30-46C0-A917-FA8DC8FF2E8D}" srcOrd="6" destOrd="0" presId="urn:microsoft.com/office/officeart/2005/8/layout/vList2"/>
    <dgm:cxn modelId="{5D69F802-2C27-4D2D-BE95-25331C52FCAD}" type="presParOf" srcId="{BEBBE50D-B072-46F5-9A4C-0EF5FC76B257}" destId="{0899F319-930E-47BD-B217-37BFC1135A6F}" srcOrd="7" destOrd="0" presId="urn:microsoft.com/office/officeart/2005/8/layout/vList2"/>
    <dgm:cxn modelId="{8650D79B-105E-45FD-A878-F88BBC428369}" type="presParOf" srcId="{BEBBE50D-B072-46F5-9A4C-0EF5FC76B257}" destId="{323ADCB5-C019-48F4-BBAB-3A47155413BA}" srcOrd="8" destOrd="0" presId="urn:microsoft.com/office/officeart/2005/8/layout/vList2"/>
    <dgm:cxn modelId="{123565F0-88DA-4931-BF5F-5AEEADFC8173}" type="presParOf" srcId="{BEBBE50D-B072-46F5-9A4C-0EF5FC76B257}" destId="{4F010FE7-573C-47E3-A85C-980D12D10AE2}" srcOrd="9" destOrd="0" presId="urn:microsoft.com/office/officeart/2005/8/layout/vList2"/>
    <dgm:cxn modelId="{6A6BEB23-42AB-4741-9EE4-1F703BDBD5C3}" type="presParOf" srcId="{BEBBE50D-B072-46F5-9A4C-0EF5FC76B257}" destId="{59957473-E304-4A15-830B-CECB77E34C21}" srcOrd="10" destOrd="0" presId="urn:microsoft.com/office/officeart/2005/8/layout/vList2"/>
    <dgm:cxn modelId="{5093BEF5-F54D-4A53-A49A-E70E6D082430}" type="presParOf" srcId="{BEBBE50D-B072-46F5-9A4C-0EF5FC76B257}" destId="{DDF86255-31D0-4512-B06E-1274DBF8E47F}" srcOrd="11" destOrd="0" presId="urn:microsoft.com/office/officeart/2005/8/layout/vList2"/>
    <dgm:cxn modelId="{C836C2F9-D42A-4A6D-A94C-79FE713409FB}" type="presParOf" srcId="{BEBBE50D-B072-46F5-9A4C-0EF5FC76B257}" destId="{9683DFF7-8F27-4C1C-A6A8-068B56D83DB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9EC1F9-01FB-43D4-B5B0-57A65E0D724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E05B91-2F86-44EA-B9BC-0C9DCB37AB28}">
      <dgm:prSet/>
      <dgm:spPr>
        <a:xfrm>
          <a:off x="0" y="53571"/>
          <a:ext cx="8229600" cy="835379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  <a:latin typeface="Arial"/>
              <a:ea typeface="+mn-ea"/>
              <a:cs typeface="+mn-cs"/>
            </a:rPr>
            <a:t>По виду деятельности – двигательные, интеллектуальные, психологические  и т.д.</a:t>
          </a:r>
          <a:endParaRPr lang="ru-RU" dirty="0">
            <a:solidFill>
              <a:srgbClr val="002060"/>
            </a:solidFill>
            <a:latin typeface="Arial"/>
            <a:ea typeface="+mn-ea"/>
            <a:cs typeface="+mn-cs"/>
          </a:endParaRPr>
        </a:p>
      </dgm:t>
    </dgm:pt>
    <dgm:pt modelId="{BA07B3F7-6E29-4C0D-906A-F87440CD5661}" type="parTrans" cxnId="{93DCE3BF-0BEB-412F-8252-5B32F87FC55F}">
      <dgm:prSet/>
      <dgm:spPr/>
      <dgm:t>
        <a:bodyPr/>
        <a:lstStyle/>
        <a:p>
          <a:endParaRPr lang="ru-RU"/>
        </a:p>
      </dgm:t>
    </dgm:pt>
    <dgm:pt modelId="{BF561BAB-3119-4621-9299-2EFFBD7372A0}" type="sibTrans" cxnId="{93DCE3BF-0BEB-412F-8252-5B32F87FC55F}">
      <dgm:prSet/>
      <dgm:spPr/>
      <dgm:t>
        <a:bodyPr/>
        <a:lstStyle/>
        <a:p>
          <a:endParaRPr lang="ru-RU"/>
        </a:p>
      </dgm:t>
    </dgm:pt>
    <dgm:pt modelId="{B8B3FB20-9A53-44CE-B4DE-C768D1B80233}">
      <dgm:prSet/>
      <dgm:spPr>
        <a:xfrm>
          <a:off x="0" y="949431"/>
          <a:ext cx="8229600" cy="835379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  <a:latin typeface="Arial"/>
              <a:ea typeface="+mn-ea"/>
              <a:cs typeface="+mn-cs"/>
            </a:rPr>
            <a:t>По характеру педагогического процесса – обучающие, познавательные, воспитательные, развивающие</a:t>
          </a:r>
          <a:endParaRPr lang="ru-RU" dirty="0">
            <a:solidFill>
              <a:srgbClr val="002060"/>
            </a:solidFill>
            <a:latin typeface="Arial"/>
            <a:ea typeface="+mn-ea"/>
            <a:cs typeface="+mn-cs"/>
          </a:endParaRPr>
        </a:p>
      </dgm:t>
    </dgm:pt>
    <dgm:pt modelId="{C5AD4B09-9134-4A63-B4A6-B2DE7320A604}" type="parTrans" cxnId="{E194690F-7427-4C96-9933-908CFAEF9876}">
      <dgm:prSet/>
      <dgm:spPr/>
      <dgm:t>
        <a:bodyPr/>
        <a:lstStyle/>
        <a:p>
          <a:endParaRPr lang="ru-RU"/>
        </a:p>
      </dgm:t>
    </dgm:pt>
    <dgm:pt modelId="{C5E9DA1D-CC8F-4A9D-A856-A6856EB02C4B}" type="sibTrans" cxnId="{E194690F-7427-4C96-9933-908CFAEF9876}">
      <dgm:prSet/>
      <dgm:spPr/>
      <dgm:t>
        <a:bodyPr/>
        <a:lstStyle/>
        <a:p>
          <a:endParaRPr lang="ru-RU"/>
        </a:p>
      </dgm:t>
    </dgm:pt>
    <dgm:pt modelId="{7D9C0394-6126-4A8E-AD4F-20BE31C227B9}">
      <dgm:prSet/>
      <dgm:spPr>
        <a:xfrm>
          <a:off x="0" y="1845291"/>
          <a:ext cx="8229600" cy="835379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  <a:latin typeface="Arial"/>
              <a:ea typeface="+mn-ea"/>
              <a:cs typeface="+mn-cs"/>
            </a:rPr>
            <a:t>По характеру игровой методики – игры с правилами; игры с правилами, устанавливаемыми по ходу игры </a:t>
          </a:r>
          <a:endParaRPr lang="ru-RU" dirty="0">
            <a:solidFill>
              <a:srgbClr val="002060"/>
            </a:solidFill>
            <a:latin typeface="Arial"/>
            <a:ea typeface="+mn-ea"/>
            <a:cs typeface="+mn-cs"/>
          </a:endParaRPr>
        </a:p>
      </dgm:t>
    </dgm:pt>
    <dgm:pt modelId="{A9025CC4-CEF7-4E0A-9F40-AB3A9528C123}" type="parTrans" cxnId="{69F31613-0418-409F-9E71-215C30176BF1}">
      <dgm:prSet/>
      <dgm:spPr/>
      <dgm:t>
        <a:bodyPr/>
        <a:lstStyle/>
        <a:p>
          <a:endParaRPr lang="ru-RU"/>
        </a:p>
      </dgm:t>
    </dgm:pt>
    <dgm:pt modelId="{4DFF19B5-7A27-4DAB-9A5A-C10312161AE1}" type="sibTrans" cxnId="{69F31613-0418-409F-9E71-215C30176BF1}">
      <dgm:prSet/>
      <dgm:spPr/>
      <dgm:t>
        <a:bodyPr/>
        <a:lstStyle/>
        <a:p>
          <a:endParaRPr lang="ru-RU"/>
        </a:p>
      </dgm:t>
    </dgm:pt>
    <dgm:pt modelId="{EBF984AD-AACE-482D-ABA2-E91C67852AA6}">
      <dgm:prSet/>
      <dgm:spPr>
        <a:xfrm>
          <a:off x="0" y="2741151"/>
          <a:ext cx="8229600" cy="835379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  <a:latin typeface="Arial"/>
              <a:ea typeface="+mn-ea"/>
              <a:cs typeface="+mn-cs"/>
            </a:rPr>
            <a:t>По содержанию – музыкальные, математические, социализирующие, логические и т.д.</a:t>
          </a:r>
          <a:endParaRPr lang="ru-RU" dirty="0">
            <a:solidFill>
              <a:srgbClr val="002060"/>
            </a:solidFill>
            <a:latin typeface="Arial"/>
            <a:ea typeface="+mn-ea"/>
            <a:cs typeface="+mn-cs"/>
          </a:endParaRPr>
        </a:p>
      </dgm:t>
    </dgm:pt>
    <dgm:pt modelId="{B1B58F26-3210-4874-B6B0-47BEF4D9117A}" type="parTrans" cxnId="{A372224E-CC91-4E36-9B58-8CA3F57E2929}">
      <dgm:prSet/>
      <dgm:spPr/>
      <dgm:t>
        <a:bodyPr/>
        <a:lstStyle/>
        <a:p>
          <a:endParaRPr lang="ru-RU"/>
        </a:p>
      </dgm:t>
    </dgm:pt>
    <dgm:pt modelId="{3F95A51B-0F0A-4882-A892-AF4FDEC7BD3D}" type="sibTrans" cxnId="{A372224E-CC91-4E36-9B58-8CA3F57E2929}">
      <dgm:prSet/>
      <dgm:spPr/>
      <dgm:t>
        <a:bodyPr/>
        <a:lstStyle/>
        <a:p>
          <a:endParaRPr lang="ru-RU"/>
        </a:p>
      </dgm:t>
    </dgm:pt>
    <dgm:pt modelId="{807EC0C0-4203-4A0D-946E-80E1AA302988}">
      <dgm:prSet/>
      <dgm:spPr>
        <a:xfrm>
          <a:off x="0" y="3637011"/>
          <a:ext cx="8229600" cy="835379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  <a:latin typeface="Arial"/>
              <a:ea typeface="+mn-ea"/>
              <a:cs typeface="+mn-cs"/>
            </a:rPr>
            <a:t>По игровому оборудованию – настольные, компьютерные, театрализованные, сюжетно-ролевые, режиссёрские и т.д.</a:t>
          </a:r>
          <a:endParaRPr lang="ru-RU" dirty="0">
            <a:solidFill>
              <a:srgbClr val="002060"/>
            </a:solidFill>
            <a:latin typeface="Arial"/>
            <a:ea typeface="+mn-ea"/>
            <a:cs typeface="+mn-cs"/>
          </a:endParaRPr>
        </a:p>
      </dgm:t>
    </dgm:pt>
    <dgm:pt modelId="{147A16AC-695B-477E-B5E0-7828ACFCF8AE}" type="parTrans" cxnId="{B2536139-F68C-4733-9502-A42371ACA78A}">
      <dgm:prSet/>
      <dgm:spPr/>
      <dgm:t>
        <a:bodyPr/>
        <a:lstStyle/>
        <a:p>
          <a:endParaRPr lang="ru-RU"/>
        </a:p>
      </dgm:t>
    </dgm:pt>
    <dgm:pt modelId="{19C0910D-FC0B-4A88-9EB7-9CC421343788}" type="sibTrans" cxnId="{B2536139-F68C-4733-9502-A42371ACA78A}">
      <dgm:prSet/>
      <dgm:spPr/>
      <dgm:t>
        <a:bodyPr/>
        <a:lstStyle/>
        <a:p>
          <a:endParaRPr lang="ru-RU"/>
        </a:p>
      </dgm:t>
    </dgm:pt>
    <dgm:pt modelId="{82B5D2D1-DCE1-4C05-8FA8-74D40D28DE18}" type="pres">
      <dgm:prSet presAssocID="{449EC1F9-01FB-43D4-B5B0-57A65E0D72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A010D0-3A31-422E-B16F-C7475E373175}" type="pres">
      <dgm:prSet presAssocID="{3DE05B91-2F86-44EA-B9BC-0C9DCB37AB28}" presName="parentText" presStyleLbl="node1" presStyleIdx="0" presStyleCnt="5" custLinFactNeighborX="1876" custLinFactNeighborY="-85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06310-EE6C-48E6-AA5E-2B04C435265F}" type="pres">
      <dgm:prSet presAssocID="{BF561BAB-3119-4621-9299-2EFFBD7372A0}" presName="spacer" presStyleCnt="0"/>
      <dgm:spPr/>
    </dgm:pt>
    <dgm:pt modelId="{36B265D8-9F2D-48AF-A1D8-A1A1EC7A8908}" type="pres">
      <dgm:prSet presAssocID="{B8B3FB20-9A53-44CE-B4DE-C768D1B80233}" presName="parentText" presStyleLbl="node1" presStyleIdx="1" presStyleCnt="5" custLinFactNeighborX="-4313" custLinFactNeighborY="150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5C040-78A1-48E8-9597-C5CAA46D323C}" type="pres">
      <dgm:prSet presAssocID="{C5E9DA1D-CC8F-4A9D-A856-A6856EB02C4B}" presName="spacer" presStyleCnt="0"/>
      <dgm:spPr/>
    </dgm:pt>
    <dgm:pt modelId="{E18FF343-FB9B-4CE1-8530-95DA8B980D99}" type="pres">
      <dgm:prSet presAssocID="{7D9C0394-6126-4A8E-AD4F-20BE31C227B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82B4F-4FE8-4564-897B-583CF38FCB0A}" type="pres">
      <dgm:prSet presAssocID="{4DFF19B5-7A27-4DAB-9A5A-C10312161AE1}" presName="spacer" presStyleCnt="0"/>
      <dgm:spPr/>
    </dgm:pt>
    <dgm:pt modelId="{88A2C7E2-2CCF-4F38-8DDD-6F93998D7D1A}" type="pres">
      <dgm:prSet presAssocID="{EBF984AD-AACE-482D-ABA2-E91C67852AA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6E668-109C-4A44-80AA-C7F558B888F0}" type="pres">
      <dgm:prSet presAssocID="{3F95A51B-0F0A-4882-A892-AF4FDEC7BD3D}" presName="spacer" presStyleCnt="0"/>
      <dgm:spPr/>
    </dgm:pt>
    <dgm:pt modelId="{BB2AC5FD-3BBE-41F6-B263-79F4F3AD578D}" type="pres">
      <dgm:prSet presAssocID="{807EC0C0-4203-4A0D-946E-80E1AA30298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DCE3BF-0BEB-412F-8252-5B32F87FC55F}" srcId="{449EC1F9-01FB-43D4-B5B0-57A65E0D724D}" destId="{3DE05B91-2F86-44EA-B9BC-0C9DCB37AB28}" srcOrd="0" destOrd="0" parTransId="{BA07B3F7-6E29-4C0D-906A-F87440CD5661}" sibTransId="{BF561BAB-3119-4621-9299-2EFFBD7372A0}"/>
    <dgm:cxn modelId="{E194690F-7427-4C96-9933-908CFAEF9876}" srcId="{449EC1F9-01FB-43D4-B5B0-57A65E0D724D}" destId="{B8B3FB20-9A53-44CE-B4DE-C768D1B80233}" srcOrd="1" destOrd="0" parTransId="{C5AD4B09-9134-4A63-B4A6-B2DE7320A604}" sibTransId="{C5E9DA1D-CC8F-4A9D-A856-A6856EB02C4B}"/>
    <dgm:cxn modelId="{B2536139-F68C-4733-9502-A42371ACA78A}" srcId="{449EC1F9-01FB-43D4-B5B0-57A65E0D724D}" destId="{807EC0C0-4203-4A0D-946E-80E1AA302988}" srcOrd="4" destOrd="0" parTransId="{147A16AC-695B-477E-B5E0-7828ACFCF8AE}" sibTransId="{19C0910D-FC0B-4A88-9EB7-9CC421343788}"/>
    <dgm:cxn modelId="{F8BB3EAE-21CE-4C90-98EA-F4DBB85D9D50}" type="presOf" srcId="{7D9C0394-6126-4A8E-AD4F-20BE31C227B9}" destId="{E18FF343-FB9B-4CE1-8530-95DA8B980D99}" srcOrd="0" destOrd="0" presId="urn:microsoft.com/office/officeart/2005/8/layout/vList2"/>
    <dgm:cxn modelId="{69F31613-0418-409F-9E71-215C30176BF1}" srcId="{449EC1F9-01FB-43D4-B5B0-57A65E0D724D}" destId="{7D9C0394-6126-4A8E-AD4F-20BE31C227B9}" srcOrd="2" destOrd="0" parTransId="{A9025CC4-CEF7-4E0A-9F40-AB3A9528C123}" sibTransId="{4DFF19B5-7A27-4DAB-9A5A-C10312161AE1}"/>
    <dgm:cxn modelId="{A372224E-CC91-4E36-9B58-8CA3F57E2929}" srcId="{449EC1F9-01FB-43D4-B5B0-57A65E0D724D}" destId="{EBF984AD-AACE-482D-ABA2-E91C67852AA6}" srcOrd="3" destOrd="0" parTransId="{B1B58F26-3210-4874-B6B0-47BEF4D9117A}" sibTransId="{3F95A51B-0F0A-4882-A892-AF4FDEC7BD3D}"/>
    <dgm:cxn modelId="{C24D7781-76F0-4275-84C1-E78C5BF9B150}" type="presOf" srcId="{EBF984AD-AACE-482D-ABA2-E91C67852AA6}" destId="{88A2C7E2-2CCF-4F38-8DDD-6F93998D7D1A}" srcOrd="0" destOrd="0" presId="urn:microsoft.com/office/officeart/2005/8/layout/vList2"/>
    <dgm:cxn modelId="{8E23BAE9-170D-487D-A2C6-332437E5B847}" type="presOf" srcId="{449EC1F9-01FB-43D4-B5B0-57A65E0D724D}" destId="{82B5D2D1-DCE1-4C05-8FA8-74D40D28DE18}" srcOrd="0" destOrd="0" presId="urn:microsoft.com/office/officeart/2005/8/layout/vList2"/>
    <dgm:cxn modelId="{8E04B0A9-791B-419E-AB3F-131F883B9898}" type="presOf" srcId="{3DE05B91-2F86-44EA-B9BC-0C9DCB37AB28}" destId="{F8A010D0-3A31-422E-B16F-C7475E373175}" srcOrd="0" destOrd="0" presId="urn:microsoft.com/office/officeart/2005/8/layout/vList2"/>
    <dgm:cxn modelId="{B8F29292-507A-4B96-9569-91169281FFD8}" type="presOf" srcId="{807EC0C0-4203-4A0D-946E-80E1AA302988}" destId="{BB2AC5FD-3BBE-41F6-B263-79F4F3AD578D}" srcOrd="0" destOrd="0" presId="urn:microsoft.com/office/officeart/2005/8/layout/vList2"/>
    <dgm:cxn modelId="{537D0EBF-B1AC-48FC-B648-799E43C1D514}" type="presOf" srcId="{B8B3FB20-9A53-44CE-B4DE-C768D1B80233}" destId="{36B265D8-9F2D-48AF-A1D8-A1A1EC7A8908}" srcOrd="0" destOrd="0" presId="urn:microsoft.com/office/officeart/2005/8/layout/vList2"/>
    <dgm:cxn modelId="{58A72E6B-92A8-487A-B00B-5F4BDA1CF7F1}" type="presParOf" srcId="{82B5D2D1-DCE1-4C05-8FA8-74D40D28DE18}" destId="{F8A010D0-3A31-422E-B16F-C7475E373175}" srcOrd="0" destOrd="0" presId="urn:microsoft.com/office/officeart/2005/8/layout/vList2"/>
    <dgm:cxn modelId="{D87FE391-5AFB-4D99-AB6B-F923E47839C1}" type="presParOf" srcId="{82B5D2D1-DCE1-4C05-8FA8-74D40D28DE18}" destId="{5CB06310-EE6C-48E6-AA5E-2B04C435265F}" srcOrd="1" destOrd="0" presId="urn:microsoft.com/office/officeart/2005/8/layout/vList2"/>
    <dgm:cxn modelId="{3FEDC682-DB0A-41EE-A1C8-FEA36829A290}" type="presParOf" srcId="{82B5D2D1-DCE1-4C05-8FA8-74D40D28DE18}" destId="{36B265D8-9F2D-48AF-A1D8-A1A1EC7A8908}" srcOrd="2" destOrd="0" presId="urn:microsoft.com/office/officeart/2005/8/layout/vList2"/>
    <dgm:cxn modelId="{F8F94741-AD25-4BBA-A18C-1DC0FA901C71}" type="presParOf" srcId="{82B5D2D1-DCE1-4C05-8FA8-74D40D28DE18}" destId="{5D65C040-78A1-48E8-9597-C5CAA46D323C}" srcOrd="3" destOrd="0" presId="urn:microsoft.com/office/officeart/2005/8/layout/vList2"/>
    <dgm:cxn modelId="{70BA0BAA-73AF-4916-9416-B648E6E08758}" type="presParOf" srcId="{82B5D2D1-DCE1-4C05-8FA8-74D40D28DE18}" destId="{E18FF343-FB9B-4CE1-8530-95DA8B980D99}" srcOrd="4" destOrd="0" presId="urn:microsoft.com/office/officeart/2005/8/layout/vList2"/>
    <dgm:cxn modelId="{C58EBCBB-789D-4B75-B2A8-33A4AD3EF4D5}" type="presParOf" srcId="{82B5D2D1-DCE1-4C05-8FA8-74D40D28DE18}" destId="{C4382B4F-4FE8-4564-897B-583CF38FCB0A}" srcOrd="5" destOrd="0" presId="urn:microsoft.com/office/officeart/2005/8/layout/vList2"/>
    <dgm:cxn modelId="{DB29372E-F731-4458-9A41-71480F0738D2}" type="presParOf" srcId="{82B5D2D1-DCE1-4C05-8FA8-74D40D28DE18}" destId="{88A2C7E2-2CCF-4F38-8DDD-6F93998D7D1A}" srcOrd="6" destOrd="0" presId="urn:microsoft.com/office/officeart/2005/8/layout/vList2"/>
    <dgm:cxn modelId="{226168DB-11A0-4110-BA3C-6B9FB9535AD2}" type="presParOf" srcId="{82B5D2D1-DCE1-4C05-8FA8-74D40D28DE18}" destId="{5976E668-109C-4A44-80AA-C7F558B888F0}" srcOrd="7" destOrd="0" presId="urn:microsoft.com/office/officeart/2005/8/layout/vList2"/>
    <dgm:cxn modelId="{A053F80C-72FE-4389-979A-85663ECAF78A}" type="presParOf" srcId="{82B5D2D1-DCE1-4C05-8FA8-74D40D28DE18}" destId="{BB2AC5FD-3BBE-41F6-B263-79F4F3AD578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6BB1D6-1031-470F-910C-6E55D66A96E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E84E63-CDA7-4F0C-9279-3B9D5579927F}">
      <dgm:prSet/>
      <dgm:spPr>
        <a:xfrm>
          <a:off x="0" y="28656"/>
          <a:ext cx="7643192" cy="873953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повышает познавательный интерес</a:t>
          </a:r>
          <a:endParaRPr lang="ru-RU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D7536D5D-C9A1-4725-81DC-BA525B80C1DC}" type="parTrans" cxnId="{3BDE9A17-3DCC-4E3E-AF6D-34645766EEC0}">
      <dgm:prSet/>
      <dgm:spPr/>
      <dgm:t>
        <a:bodyPr/>
        <a:lstStyle/>
        <a:p>
          <a:endParaRPr lang="ru-RU"/>
        </a:p>
      </dgm:t>
    </dgm:pt>
    <dgm:pt modelId="{CEE424A9-1E76-4B21-993E-443D0F9D08EA}" type="sibTrans" cxnId="{3BDE9A17-3DCC-4E3E-AF6D-34645766EEC0}">
      <dgm:prSet/>
      <dgm:spPr/>
      <dgm:t>
        <a:bodyPr/>
        <a:lstStyle/>
        <a:p>
          <a:endParaRPr lang="ru-RU"/>
        </a:p>
      </dgm:t>
    </dgm:pt>
    <dgm:pt modelId="{37C6B612-C01B-40BC-85BE-C0B3E5EE7D19}">
      <dgm:prSet/>
      <dgm:spPr>
        <a:xfrm>
          <a:off x="0" y="1009927"/>
          <a:ext cx="7643192" cy="873953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вызывает эмоциональный подъём</a:t>
          </a:r>
          <a:endParaRPr lang="ru-RU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1EBA1310-589C-4D74-ABFF-1006FEF7833B}" type="parTrans" cxnId="{C319BBE0-6623-4BF2-BE55-FB0A9E9AA72E}">
      <dgm:prSet/>
      <dgm:spPr/>
      <dgm:t>
        <a:bodyPr/>
        <a:lstStyle/>
        <a:p>
          <a:endParaRPr lang="ru-RU"/>
        </a:p>
      </dgm:t>
    </dgm:pt>
    <dgm:pt modelId="{A48A57E8-5593-4CC3-ACF2-0EED35A928BF}" type="sibTrans" cxnId="{C319BBE0-6623-4BF2-BE55-FB0A9E9AA72E}">
      <dgm:prSet/>
      <dgm:spPr/>
      <dgm:t>
        <a:bodyPr/>
        <a:lstStyle/>
        <a:p>
          <a:endParaRPr lang="ru-RU"/>
        </a:p>
      </dgm:t>
    </dgm:pt>
    <dgm:pt modelId="{ED63DCC3-5609-47BB-B770-ACA896A8E8E2}">
      <dgm:prSet/>
      <dgm:spPr>
        <a:xfrm>
          <a:off x="0" y="1942733"/>
          <a:ext cx="7643192" cy="873953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способствует развитию творчества</a:t>
          </a:r>
          <a:endParaRPr lang="ru-RU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BDDB7B16-62FE-456F-B912-D2C530FD0894}" type="parTrans" cxnId="{9716F166-9FBD-4DBF-8DE0-B811095262E3}">
      <dgm:prSet/>
      <dgm:spPr/>
      <dgm:t>
        <a:bodyPr/>
        <a:lstStyle/>
        <a:p>
          <a:endParaRPr lang="ru-RU"/>
        </a:p>
      </dgm:t>
    </dgm:pt>
    <dgm:pt modelId="{B89C7F58-71D1-4551-A2D4-9BC3BBF94B50}" type="sibTrans" cxnId="{9716F166-9FBD-4DBF-8DE0-B811095262E3}">
      <dgm:prSet/>
      <dgm:spPr/>
      <dgm:t>
        <a:bodyPr/>
        <a:lstStyle/>
        <a:p>
          <a:endParaRPr lang="ru-RU"/>
        </a:p>
      </dgm:t>
    </dgm:pt>
    <dgm:pt modelId="{2E980FBE-F27C-4B83-BF8E-0D0EDF4081C1}">
      <dgm:prSet/>
      <dgm:spPr>
        <a:xfrm>
          <a:off x="0" y="2875541"/>
          <a:ext cx="7643192" cy="873953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максимально концентрирует время занятий за счёт чётко сформулированных условий игры</a:t>
          </a:r>
          <a:endParaRPr lang="ru-RU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7EE371AE-7B70-4A6B-BEC0-62DB1BC050D4}" type="parTrans" cxnId="{6F5BB186-60B8-49DD-92F4-013B3ACC5896}">
      <dgm:prSet/>
      <dgm:spPr/>
      <dgm:t>
        <a:bodyPr/>
        <a:lstStyle/>
        <a:p>
          <a:endParaRPr lang="ru-RU"/>
        </a:p>
      </dgm:t>
    </dgm:pt>
    <dgm:pt modelId="{031D6B8F-77C0-4EC4-91F6-E03BDBCD8F22}" type="sibTrans" cxnId="{6F5BB186-60B8-49DD-92F4-013B3ACC5896}">
      <dgm:prSet/>
      <dgm:spPr/>
      <dgm:t>
        <a:bodyPr/>
        <a:lstStyle/>
        <a:p>
          <a:endParaRPr lang="ru-RU"/>
        </a:p>
      </dgm:t>
    </dgm:pt>
    <dgm:pt modelId="{A22ED8C8-5896-4E3A-86D3-79A47EFE4C55}">
      <dgm:prSet/>
      <dgm:spPr>
        <a:xfrm>
          <a:off x="0" y="3777910"/>
          <a:ext cx="7643192" cy="873953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позволяет педагогу варьировать стратегию и тактику игровых действий</a:t>
          </a:r>
          <a:endParaRPr lang="ru-RU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98D95D60-8748-463E-8BEC-9DA45C5447BD}" type="parTrans" cxnId="{B4F6E54C-14D1-470E-BAC6-D21F4208672D}">
      <dgm:prSet/>
      <dgm:spPr/>
      <dgm:t>
        <a:bodyPr/>
        <a:lstStyle/>
        <a:p>
          <a:endParaRPr lang="ru-RU"/>
        </a:p>
      </dgm:t>
    </dgm:pt>
    <dgm:pt modelId="{B140CD0A-CD56-4F12-9353-01CF48223B3F}" type="sibTrans" cxnId="{B4F6E54C-14D1-470E-BAC6-D21F4208672D}">
      <dgm:prSet/>
      <dgm:spPr/>
      <dgm:t>
        <a:bodyPr/>
        <a:lstStyle/>
        <a:p>
          <a:endParaRPr lang="ru-RU"/>
        </a:p>
      </dgm:t>
    </dgm:pt>
    <dgm:pt modelId="{19446789-CE54-478E-B7D5-5C0C95407280}" type="pres">
      <dgm:prSet presAssocID="{A66BB1D6-1031-470F-910C-6E55D66A96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88EE4-B9FE-41AA-9037-092BCE654C42}" type="pres">
      <dgm:prSet presAssocID="{4FE84E63-CDA7-4F0C-9279-3B9D5579927F}" presName="parentText" presStyleLbl="node1" presStyleIdx="0" presStyleCnt="5" custScaleX="98848" custScaleY="93453" custLinFactY="-11884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6C017-EBF9-473B-B00F-0D4346EC276B}" type="pres">
      <dgm:prSet presAssocID="{CEE424A9-1E76-4B21-993E-443D0F9D08EA}" presName="spacer" presStyleCnt="0"/>
      <dgm:spPr/>
    </dgm:pt>
    <dgm:pt modelId="{7DE36A76-4F85-4738-BA60-1A0EA427B230}" type="pres">
      <dgm:prSet presAssocID="{37C6B612-C01B-40BC-85BE-C0B3E5EE7D19}" presName="parentText" presStyleLbl="node1" presStyleIdx="1" presStyleCnt="5" custScaleY="88152" custLinFactY="-553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B8EBA-5EE0-40C3-96D8-C7F50E54DE9D}" type="pres">
      <dgm:prSet presAssocID="{A48A57E8-5593-4CC3-ACF2-0EED35A928BF}" presName="spacer" presStyleCnt="0"/>
      <dgm:spPr/>
    </dgm:pt>
    <dgm:pt modelId="{5A07015E-98CE-4D05-8EAC-A8515CD1CCF3}" type="pres">
      <dgm:prSet presAssocID="{ED63DCC3-5609-47BB-B770-ACA896A8E8E2}" presName="parentText" presStyleLbl="node1" presStyleIdx="2" presStyleCnt="5" custScaleY="73112" custLinFactY="-51908" custLinFactNeighborX="-2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20E70-0C4C-4E18-AC14-50E80E0D595E}" type="pres">
      <dgm:prSet presAssocID="{B89C7F58-71D1-4551-A2D4-9BC3BBF94B50}" presName="spacer" presStyleCnt="0"/>
      <dgm:spPr/>
    </dgm:pt>
    <dgm:pt modelId="{841C2B1B-1740-46B2-A513-4569A7F4553C}" type="pres">
      <dgm:prSet presAssocID="{2E980FBE-F27C-4B83-BF8E-0D0EDF4081C1}" presName="parentText" presStyleLbl="node1" presStyleIdx="3" presStyleCnt="5" custLinFactY="-57574" custLinFactNeighborX="2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214FF-F9F4-4CF6-A740-C1FE0E198292}" type="pres">
      <dgm:prSet presAssocID="{031D6B8F-77C0-4EC4-91F6-E03BDBCD8F22}" presName="spacer" presStyleCnt="0"/>
      <dgm:spPr/>
    </dgm:pt>
    <dgm:pt modelId="{FF81836D-27CD-4D7D-AA72-EE9A053B79CF}" type="pres">
      <dgm:prSet presAssocID="{A22ED8C8-5896-4E3A-86D3-79A47EFE4C55}" presName="parentText" presStyleLbl="node1" presStyleIdx="4" presStyleCnt="5" custLinFactY="-70374" custLinFactNeighborX="5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DE9A17-3DCC-4E3E-AF6D-34645766EEC0}" srcId="{A66BB1D6-1031-470F-910C-6E55D66A96E4}" destId="{4FE84E63-CDA7-4F0C-9279-3B9D5579927F}" srcOrd="0" destOrd="0" parTransId="{D7536D5D-C9A1-4725-81DC-BA525B80C1DC}" sibTransId="{CEE424A9-1E76-4B21-993E-443D0F9D08EA}"/>
    <dgm:cxn modelId="{9716F166-9FBD-4DBF-8DE0-B811095262E3}" srcId="{A66BB1D6-1031-470F-910C-6E55D66A96E4}" destId="{ED63DCC3-5609-47BB-B770-ACA896A8E8E2}" srcOrd="2" destOrd="0" parTransId="{BDDB7B16-62FE-456F-B912-D2C530FD0894}" sibTransId="{B89C7F58-71D1-4551-A2D4-9BC3BBF94B50}"/>
    <dgm:cxn modelId="{99DAB54B-A408-4D20-88E3-088E93D34F80}" type="presOf" srcId="{ED63DCC3-5609-47BB-B770-ACA896A8E8E2}" destId="{5A07015E-98CE-4D05-8EAC-A8515CD1CCF3}" srcOrd="0" destOrd="0" presId="urn:microsoft.com/office/officeart/2005/8/layout/vList2"/>
    <dgm:cxn modelId="{53732E04-671D-4EDC-B201-5895B9183E97}" type="presOf" srcId="{4FE84E63-CDA7-4F0C-9279-3B9D5579927F}" destId="{D8C88EE4-B9FE-41AA-9037-092BCE654C42}" srcOrd="0" destOrd="0" presId="urn:microsoft.com/office/officeart/2005/8/layout/vList2"/>
    <dgm:cxn modelId="{E4F246C2-E1B4-4F2F-90D6-0FAF8B3FC3CA}" type="presOf" srcId="{2E980FBE-F27C-4B83-BF8E-0D0EDF4081C1}" destId="{841C2B1B-1740-46B2-A513-4569A7F4553C}" srcOrd="0" destOrd="0" presId="urn:microsoft.com/office/officeart/2005/8/layout/vList2"/>
    <dgm:cxn modelId="{3CB2F719-523B-4C5D-8923-C166C211DF50}" type="presOf" srcId="{A66BB1D6-1031-470F-910C-6E55D66A96E4}" destId="{19446789-CE54-478E-B7D5-5C0C95407280}" srcOrd="0" destOrd="0" presId="urn:microsoft.com/office/officeart/2005/8/layout/vList2"/>
    <dgm:cxn modelId="{B4F6E54C-14D1-470E-BAC6-D21F4208672D}" srcId="{A66BB1D6-1031-470F-910C-6E55D66A96E4}" destId="{A22ED8C8-5896-4E3A-86D3-79A47EFE4C55}" srcOrd="4" destOrd="0" parTransId="{98D95D60-8748-463E-8BEC-9DA45C5447BD}" sibTransId="{B140CD0A-CD56-4F12-9353-01CF48223B3F}"/>
    <dgm:cxn modelId="{C319BBE0-6623-4BF2-BE55-FB0A9E9AA72E}" srcId="{A66BB1D6-1031-470F-910C-6E55D66A96E4}" destId="{37C6B612-C01B-40BC-85BE-C0B3E5EE7D19}" srcOrd="1" destOrd="0" parTransId="{1EBA1310-589C-4D74-ABFF-1006FEF7833B}" sibTransId="{A48A57E8-5593-4CC3-ACF2-0EED35A928BF}"/>
    <dgm:cxn modelId="{6F5BB186-60B8-49DD-92F4-013B3ACC5896}" srcId="{A66BB1D6-1031-470F-910C-6E55D66A96E4}" destId="{2E980FBE-F27C-4B83-BF8E-0D0EDF4081C1}" srcOrd="3" destOrd="0" parTransId="{7EE371AE-7B70-4A6B-BEC0-62DB1BC050D4}" sibTransId="{031D6B8F-77C0-4EC4-91F6-E03BDBCD8F22}"/>
    <dgm:cxn modelId="{56514B24-0480-44DB-ADF0-AF22E74B8BD4}" type="presOf" srcId="{37C6B612-C01B-40BC-85BE-C0B3E5EE7D19}" destId="{7DE36A76-4F85-4738-BA60-1A0EA427B230}" srcOrd="0" destOrd="0" presId="urn:microsoft.com/office/officeart/2005/8/layout/vList2"/>
    <dgm:cxn modelId="{C8E727BF-855E-4B14-B43C-B74719FE6DB5}" type="presOf" srcId="{A22ED8C8-5896-4E3A-86D3-79A47EFE4C55}" destId="{FF81836D-27CD-4D7D-AA72-EE9A053B79CF}" srcOrd="0" destOrd="0" presId="urn:microsoft.com/office/officeart/2005/8/layout/vList2"/>
    <dgm:cxn modelId="{1F22C747-07B7-4E4C-B621-B69652BA5BBC}" type="presParOf" srcId="{19446789-CE54-478E-B7D5-5C0C95407280}" destId="{D8C88EE4-B9FE-41AA-9037-092BCE654C42}" srcOrd="0" destOrd="0" presId="urn:microsoft.com/office/officeart/2005/8/layout/vList2"/>
    <dgm:cxn modelId="{1AE7265A-73B2-4CC9-A64E-D2D8FD36AD71}" type="presParOf" srcId="{19446789-CE54-478E-B7D5-5C0C95407280}" destId="{D826C017-EBF9-473B-B00F-0D4346EC276B}" srcOrd="1" destOrd="0" presId="urn:microsoft.com/office/officeart/2005/8/layout/vList2"/>
    <dgm:cxn modelId="{DCE5345D-3D67-4FA5-9149-156FDE8F883B}" type="presParOf" srcId="{19446789-CE54-478E-B7D5-5C0C95407280}" destId="{7DE36A76-4F85-4738-BA60-1A0EA427B230}" srcOrd="2" destOrd="0" presId="urn:microsoft.com/office/officeart/2005/8/layout/vList2"/>
    <dgm:cxn modelId="{C18705A8-A8F6-470A-9DAF-ED1DBB8A78F3}" type="presParOf" srcId="{19446789-CE54-478E-B7D5-5C0C95407280}" destId="{5E7B8EBA-5EE0-40C3-96D8-C7F50E54DE9D}" srcOrd="3" destOrd="0" presId="urn:microsoft.com/office/officeart/2005/8/layout/vList2"/>
    <dgm:cxn modelId="{012547EF-477E-4804-8AB2-58DD441CC2C5}" type="presParOf" srcId="{19446789-CE54-478E-B7D5-5C0C95407280}" destId="{5A07015E-98CE-4D05-8EAC-A8515CD1CCF3}" srcOrd="4" destOrd="0" presId="urn:microsoft.com/office/officeart/2005/8/layout/vList2"/>
    <dgm:cxn modelId="{1E7ACD52-A79C-4E34-969A-1CE0B89FC0CA}" type="presParOf" srcId="{19446789-CE54-478E-B7D5-5C0C95407280}" destId="{FDC20E70-0C4C-4E18-AC14-50E80E0D595E}" srcOrd="5" destOrd="0" presId="urn:microsoft.com/office/officeart/2005/8/layout/vList2"/>
    <dgm:cxn modelId="{0C1EADA1-7441-4F62-AE2D-387E962D1EC3}" type="presParOf" srcId="{19446789-CE54-478E-B7D5-5C0C95407280}" destId="{841C2B1B-1740-46B2-A513-4569A7F4553C}" srcOrd="6" destOrd="0" presId="urn:microsoft.com/office/officeart/2005/8/layout/vList2"/>
    <dgm:cxn modelId="{44DA125E-C8A3-484E-AF81-690363B96471}" type="presParOf" srcId="{19446789-CE54-478E-B7D5-5C0C95407280}" destId="{0DC214FF-F9F4-4CF6-A740-C1FE0E198292}" srcOrd="7" destOrd="0" presId="urn:microsoft.com/office/officeart/2005/8/layout/vList2"/>
    <dgm:cxn modelId="{A82EBEA1-F23E-4ACB-94CA-11A2B8687DAA}" type="presParOf" srcId="{19446789-CE54-478E-B7D5-5C0C95407280}" destId="{FF81836D-27CD-4D7D-AA72-EE9A053B79C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68D096-4FB3-4582-94E4-B6E784CDF2D8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CE0592-915E-4462-95D0-A26CE348E320}">
      <dgm:prSet/>
      <dgm:spPr>
        <a:xfrm>
          <a:off x="0" y="1296145"/>
          <a:ext cx="8229600" cy="1810385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Игровые технологии помогают детям раскрепоститься, появляется уверенность в себе,  дошкольники легче усваивают материал любой сложности</a:t>
          </a:r>
          <a:endParaRPr lang="ru-RU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7116D15E-C912-4DD9-BB20-774DDCFA280B}" type="parTrans" cxnId="{7DB2A44C-3B1A-4B13-A4DC-B1731999EE4E}">
      <dgm:prSet/>
      <dgm:spPr/>
      <dgm:t>
        <a:bodyPr/>
        <a:lstStyle/>
        <a:p>
          <a:endParaRPr lang="ru-RU"/>
        </a:p>
      </dgm:t>
    </dgm:pt>
    <dgm:pt modelId="{156F9096-6047-4C20-B325-AD709A6C071A}" type="sibTrans" cxnId="{7DB2A44C-3B1A-4B13-A4DC-B1731999EE4E}">
      <dgm:prSet/>
      <dgm:spPr/>
      <dgm:t>
        <a:bodyPr/>
        <a:lstStyle/>
        <a:p>
          <a:endParaRPr lang="ru-RU"/>
        </a:p>
      </dgm:t>
    </dgm:pt>
    <dgm:pt modelId="{40682365-BB02-4754-9A43-B9E0790EB43D}" type="pres">
      <dgm:prSet presAssocID="{2D68D096-4FB3-4582-94E4-B6E784CDF2D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64B49-B7EC-4C26-B0A5-2CAC80911F0F}" type="pres">
      <dgm:prSet presAssocID="{2D68D096-4FB3-4582-94E4-B6E784CDF2D8}" presName="arrow" presStyleLbl="bgShp" presStyleIdx="0" presStyleCnt="1" custScaleX="117647" custLinFactNeighborX="1029"/>
      <dgm:spPr>
        <a:xfrm>
          <a:off x="514391" y="0"/>
          <a:ext cx="6995160" cy="4525963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00A4B66C-2210-4E81-A402-F8FD287F47F8}" type="pres">
      <dgm:prSet presAssocID="{2D68D096-4FB3-4582-94E4-B6E784CDF2D8}" presName="linearProcess" presStyleCnt="0"/>
      <dgm:spPr/>
    </dgm:pt>
    <dgm:pt modelId="{939B825F-3E89-4B55-9EB3-18734234DF18}" type="pres">
      <dgm:prSet presAssocID="{18CE0592-915E-4462-95D0-A26CE348E320}" presName="textNode" presStyleLbl="node1" presStyleIdx="0" presStyleCnt="1" custScaleX="118081" custLinFactNeighborX="6457" custLinFactNeighborY="-7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5A5D51-D5E8-461B-A4CD-CADF5F796046}" type="presOf" srcId="{2D68D096-4FB3-4582-94E4-B6E784CDF2D8}" destId="{40682365-BB02-4754-9A43-B9E0790EB43D}" srcOrd="0" destOrd="0" presId="urn:microsoft.com/office/officeart/2005/8/layout/hProcess9"/>
    <dgm:cxn modelId="{7DB2A44C-3B1A-4B13-A4DC-B1731999EE4E}" srcId="{2D68D096-4FB3-4582-94E4-B6E784CDF2D8}" destId="{18CE0592-915E-4462-95D0-A26CE348E320}" srcOrd="0" destOrd="0" parTransId="{7116D15E-C912-4DD9-BB20-774DDCFA280B}" sibTransId="{156F9096-6047-4C20-B325-AD709A6C071A}"/>
    <dgm:cxn modelId="{C19A14D6-FB6D-4851-A6A5-86DF66CA0A5A}" type="presOf" srcId="{18CE0592-915E-4462-95D0-A26CE348E320}" destId="{939B825F-3E89-4B55-9EB3-18734234DF18}" srcOrd="0" destOrd="0" presId="urn:microsoft.com/office/officeart/2005/8/layout/hProcess9"/>
    <dgm:cxn modelId="{CA8FEF7E-D090-4FD6-BF12-FE6A5B8499BC}" type="presParOf" srcId="{40682365-BB02-4754-9A43-B9E0790EB43D}" destId="{65D64B49-B7EC-4C26-B0A5-2CAC80911F0F}" srcOrd="0" destOrd="0" presId="urn:microsoft.com/office/officeart/2005/8/layout/hProcess9"/>
    <dgm:cxn modelId="{994DA2F4-02FD-4BBA-82B3-12338E018348}" type="presParOf" srcId="{40682365-BB02-4754-9A43-B9E0790EB43D}" destId="{00A4B66C-2210-4E81-A402-F8FD287F47F8}" srcOrd="1" destOrd="0" presId="urn:microsoft.com/office/officeart/2005/8/layout/hProcess9"/>
    <dgm:cxn modelId="{9B92A29F-065A-42B8-B833-4D4602C0D815}" type="presParOf" srcId="{00A4B66C-2210-4E81-A402-F8FD287F47F8}" destId="{939B825F-3E89-4B55-9EB3-18734234DF1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D662B-5DC3-43D4-BAE0-561C137D9C6F}">
      <dsp:nvSpPr>
        <dsp:cNvPr id="0" name=""/>
        <dsp:cNvSpPr/>
      </dsp:nvSpPr>
      <dsp:spPr>
        <a:xfrm>
          <a:off x="8952" y="0"/>
          <a:ext cx="6068265" cy="4525963"/>
        </a:xfrm>
        <a:prstGeom prst="rightArrow">
          <a:avLst/>
        </a:prstGeom>
        <a:solidFill>
          <a:srgbClr val="B83D6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41F3A7-B64A-4781-AEC4-BE3AEC3BF9E2}">
      <dsp:nvSpPr>
        <dsp:cNvPr id="0" name=""/>
        <dsp:cNvSpPr/>
      </dsp:nvSpPr>
      <dsp:spPr>
        <a:xfrm>
          <a:off x="2942" y="1573632"/>
          <a:ext cx="7133250" cy="1378698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Создание полноценной мотивационной основы для формирования навыков и умений деятельности в зависимости уровня развития детей</a:t>
          </a:r>
          <a:endParaRPr lang="ru-RU" sz="22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70244" y="1640934"/>
        <a:ext cx="6998646" cy="1244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11094-CAD8-4730-9D8E-FE77945F4ADC}">
      <dsp:nvSpPr>
        <dsp:cNvPr id="0" name=""/>
        <dsp:cNvSpPr/>
      </dsp:nvSpPr>
      <dsp:spPr>
        <a:xfrm>
          <a:off x="0" y="309607"/>
          <a:ext cx="7258270" cy="589467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Для освоения темы или содержания изучаемого материала</a:t>
          </a:r>
          <a:endParaRPr lang="ru-RU" sz="20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28775" y="338382"/>
        <a:ext cx="7200720" cy="531917"/>
      </dsp:txXfrm>
    </dsp:sp>
    <dsp:sp modelId="{70E4072F-776F-4E2A-A635-747233D8D15F}">
      <dsp:nvSpPr>
        <dsp:cNvPr id="0" name=""/>
        <dsp:cNvSpPr/>
      </dsp:nvSpPr>
      <dsp:spPr>
        <a:xfrm>
          <a:off x="0" y="977209"/>
          <a:ext cx="7258270" cy="895001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В качестве занятия или его части (введения, объяснения, закрепления, упражнения, контроля)</a:t>
          </a:r>
          <a:endParaRPr lang="ru-RU" sz="20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43690" y="1020899"/>
        <a:ext cx="7170890" cy="807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CD492-21AB-4F67-96DF-E0A505818EF5}">
      <dsp:nvSpPr>
        <dsp:cNvPr id="0" name=""/>
        <dsp:cNvSpPr/>
      </dsp:nvSpPr>
      <dsp:spPr>
        <a:xfrm>
          <a:off x="0" y="72999"/>
          <a:ext cx="6779096" cy="617760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выбор игры – зависит от воспитательных задач, но должен выступать средством удовлетворения интересов и потребностей </a:t>
          </a:r>
          <a:endParaRPr lang="ru-RU" sz="16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30157" y="103156"/>
        <a:ext cx="6718782" cy="557446"/>
      </dsp:txXfrm>
    </dsp:sp>
    <dsp:sp modelId="{E26CFFBD-CA61-409E-BB00-A6C8B8D59F2E}">
      <dsp:nvSpPr>
        <dsp:cNvPr id="0" name=""/>
        <dsp:cNvSpPr/>
      </dsp:nvSpPr>
      <dsp:spPr>
        <a:xfrm>
          <a:off x="0" y="785799"/>
          <a:ext cx="6779096" cy="617760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предложение игры – создаётся игровая проблема</a:t>
          </a:r>
          <a:endParaRPr lang="ru-RU" sz="16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30157" y="815956"/>
        <a:ext cx="6718782" cy="557446"/>
      </dsp:txXfrm>
    </dsp:sp>
    <dsp:sp modelId="{62F58C45-3A98-44E5-952F-252D00A6F840}">
      <dsp:nvSpPr>
        <dsp:cNvPr id="0" name=""/>
        <dsp:cNvSpPr/>
      </dsp:nvSpPr>
      <dsp:spPr>
        <a:xfrm>
          <a:off x="0" y="1584176"/>
          <a:ext cx="6779096" cy="617760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объяснение игры – кратко, чётко</a:t>
          </a:r>
          <a:endParaRPr lang="ru-RU" sz="16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30157" y="1614333"/>
        <a:ext cx="6718782" cy="557446"/>
      </dsp:txXfrm>
    </dsp:sp>
    <dsp:sp modelId="{0CBBB4DD-DE30-46C0-A917-FA8DC8FF2E8D}">
      <dsp:nvSpPr>
        <dsp:cNvPr id="0" name=""/>
        <dsp:cNvSpPr/>
      </dsp:nvSpPr>
      <dsp:spPr>
        <a:xfrm>
          <a:off x="0" y="2211400"/>
          <a:ext cx="6779096" cy="617760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игровое оборудование – должно максимально соответствовать содержанию игры </a:t>
          </a:r>
          <a:endParaRPr lang="ru-RU" sz="16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30157" y="2241557"/>
        <a:ext cx="6718782" cy="557446"/>
      </dsp:txXfrm>
    </dsp:sp>
    <dsp:sp modelId="{323ADCB5-C019-48F4-BBAB-3A47155413BA}">
      <dsp:nvSpPr>
        <dsp:cNvPr id="0" name=""/>
        <dsp:cNvSpPr/>
      </dsp:nvSpPr>
      <dsp:spPr>
        <a:xfrm>
          <a:off x="0" y="2924200"/>
          <a:ext cx="6779096" cy="617760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организация игрового коллектива –  каждый ребёнок может проявить свою активность и организаторские умения</a:t>
          </a:r>
          <a:endParaRPr lang="ru-RU" sz="16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30157" y="2954357"/>
        <a:ext cx="6718782" cy="557446"/>
      </dsp:txXfrm>
    </dsp:sp>
    <dsp:sp modelId="{59957473-E304-4A15-830B-CECB77E34C21}">
      <dsp:nvSpPr>
        <dsp:cNvPr id="0" name=""/>
        <dsp:cNvSpPr/>
      </dsp:nvSpPr>
      <dsp:spPr>
        <a:xfrm>
          <a:off x="0" y="3637000"/>
          <a:ext cx="6779096" cy="617760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 развитие игровой ситуации –   поддержание игровой атмосферы; взаимосвязь игровой и неигровой деятельности</a:t>
          </a:r>
          <a:endParaRPr lang="ru-RU" sz="16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30157" y="3667157"/>
        <a:ext cx="6718782" cy="557446"/>
      </dsp:txXfrm>
    </dsp:sp>
    <dsp:sp modelId="{9683DFF7-8F27-4C1C-A6A8-068B56D83DB4}">
      <dsp:nvSpPr>
        <dsp:cNvPr id="0" name=""/>
        <dsp:cNvSpPr/>
      </dsp:nvSpPr>
      <dsp:spPr>
        <a:xfrm>
          <a:off x="0" y="4349800"/>
          <a:ext cx="6779096" cy="617760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окончание игры – анализ результатов нацелен на практическое применение в реальной жизни</a:t>
          </a:r>
          <a:endParaRPr lang="ru-RU" sz="16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30157" y="4379957"/>
        <a:ext cx="6718782" cy="557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010D0-3A31-422E-B16F-C7475E373175}">
      <dsp:nvSpPr>
        <dsp:cNvPr id="0" name=""/>
        <dsp:cNvSpPr/>
      </dsp:nvSpPr>
      <dsp:spPr>
        <a:xfrm>
          <a:off x="0" y="49096"/>
          <a:ext cx="7109859" cy="579149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  <a:latin typeface="Arial"/>
              <a:ea typeface="+mn-ea"/>
              <a:cs typeface="+mn-cs"/>
            </a:rPr>
            <a:t>По виду деятельности – двигательные, интеллектуальные, психологические  и т.д.</a:t>
          </a:r>
          <a:endParaRPr lang="ru-RU" sz="1500" kern="1200" dirty="0">
            <a:solidFill>
              <a:srgbClr val="002060"/>
            </a:solidFill>
            <a:latin typeface="Arial"/>
            <a:ea typeface="+mn-ea"/>
            <a:cs typeface="+mn-cs"/>
          </a:endParaRPr>
        </a:p>
      </dsp:txBody>
      <dsp:txXfrm>
        <a:off x="28272" y="77368"/>
        <a:ext cx="7053315" cy="522605"/>
      </dsp:txXfrm>
    </dsp:sp>
    <dsp:sp modelId="{36B265D8-9F2D-48AF-A1D8-A1A1EC7A8908}">
      <dsp:nvSpPr>
        <dsp:cNvPr id="0" name=""/>
        <dsp:cNvSpPr/>
      </dsp:nvSpPr>
      <dsp:spPr>
        <a:xfrm>
          <a:off x="0" y="714767"/>
          <a:ext cx="7109859" cy="579149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  <a:latin typeface="Arial"/>
              <a:ea typeface="+mn-ea"/>
              <a:cs typeface="+mn-cs"/>
            </a:rPr>
            <a:t>По характеру педагогического процесса – обучающие, познавательные, воспитательные, развивающие</a:t>
          </a:r>
          <a:endParaRPr lang="ru-RU" sz="1500" kern="1200" dirty="0">
            <a:solidFill>
              <a:srgbClr val="002060"/>
            </a:solidFill>
            <a:latin typeface="Arial"/>
            <a:ea typeface="+mn-ea"/>
            <a:cs typeface="+mn-cs"/>
          </a:endParaRPr>
        </a:p>
      </dsp:txBody>
      <dsp:txXfrm>
        <a:off x="28272" y="743039"/>
        <a:ext cx="7053315" cy="522605"/>
      </dsp:txXfrm>
    </dsp:sp>
    <dsp:sp modelId="{E18FF343-FB9B-4CE1-8530-95DA8B980D99}">
      <dsp:nvSpPr>
        <dsp:cNvPr id="0" name=""/>
        <dsp:cNvSpPr/>
      </dsp:nvSpPr>
      <dsp:spPr>
        <a:xfrm>
          <a:off x="0" y="1330605"/>
          <a:ext cx="7109859" cy="579149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  <a:latin typeface="Arial"/>
              <a:ea typeface="+mn-ea"/>
              <a:cs typeface="+mn-cs"/>
            </a:rPr>
            <a:t>По характеру игровой методики – игры с правилами; игры с правилами, устанавливаемыми по ходу игры </a:t>
          </a:r>
          <a:endParaRPr lang="ru-RU" sz="1500" kern="1200" dirty="0">
            <a:solidFill>
              <a:srgbClr val="002060"/>
            </a:solidFill>
            <a:latin typeface="Arial"/>
            <a:ea typeface="+mn-ea"/>
            <a:cs typeface="+mn-cs"/>
          </a:endParaRPr>
        </a:p>
      </dsp:txBody>
      <dsp:txXfrm>
        <a:off x="28272" y="1358877"/>
        <a:ext cx="7053315" cy="522605"/>
      </dsp:txXfrm>
    </dsp:sp>
    <dsp:sp modelId="{88A2C7E2-2CCF-4F38-8DDD-6F93998D7D1A}">
      <dsp:nvSpPr>
        <dsp:cNvPr id="0" name=""/>
        <dsp:cNvSpPr/>
      </dsp:nvSpPr>
      <dsp:spPr>
        <a:xfrm>
          <a:off x="0" y="1952955"/>
          <a:ext cx="7109859" cy="579149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  <a:latin typeface="Arial"/>
              <a:ea typeface="+mn-ea"/>
              <a:cs typeface="+mn-cs"/>
            </a:rPr>
            <a:t>По содержанию – музыкальные, математические, социализирующие, логические и т.д.</a:t>
          </a:r>
          <a:endParaRPr lang="ru-RU" sz="1500" kern="1200" dirty="0">
            <a:solidFill>
              <a:srgbClr val="002060"/>
            </a:solidFill>
            <a:latin typeface="Arial"/>
            <a:ea typeface="+mn-ea"/>
            <a:cs typeface="+mn-cs"/>
          </a:endParaRPr>
        </a:p>
      </dsp:txBody>
      <dsp:txXfrm>
        <a:off x="28272" y="1981227"/>
        <a:ext cx="7053315" cy="522605"/>
      </dsp:txXfrm>
    </dsp:sp>
    <dsp:sp modelId="{BB2AC5FD-3BBE-41F6-B263-79F4F3AD578D}">
      <dsp:nvSpPr>
        <dsp:cNvPr id="0" name=""/>
        <dsp:cNvSpPr/>
      </dsp:nvSpPr>
      <dsp:spPr>
        <a:xfrm>
          <a:off x="0" y="2575305"/>
          <a:ext cx="7109859" cy="579149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  <a:latin typeface="Arial"/>
              <a:ea typeface="+mn-ea"/>
              <a:cs typeface="+mn-cs"/>
            </a:rPr>
            <a:t>По игровому оборудованию – настольные, компьютерные, театрализованные, сюжетно-ролевые, режиссёрские и т.д.</a:t>
          </a:r>
          <a:endParaRPr lang="ru-RU" sz="1500" kern="1200" dirty="0">
            <a:solidFill>
              <a:srgbClr val="002060"/>
            </a:solidFill>
            <a:latin typeface="Arial"/>
            <a:ea typeface="+mn-ea"/>
            <a:cs typeface="+mn-cs"/>
          </a:endParaRPr>
        </a:p>
      </dsp:txBody>
      <dsp:txXfrm>
        <a:off x="28272" y="2603577"/>
        <a:ext cx="7053315" cy="522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88EE4-B9FE-41AA-9037-092BCE654C42}">
      <dsp:nvSpPr>
        <dsp:cNvPr id="0" name=""/>
        <dsp:cNvSpPr/>
      </dsp:nvSpPr>
      <dsp:spPr>
        <a:xfrm>
          <a:off x="35893" y="0"/>
          <a:ext cx="6159643" cy="746245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повышает познавательный интерес</a:t>
          </a:r>
          <a:endParaRPr lang="ru-RU" sz="21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72322" y="36429"/>
        <a:ext cx="6086785" cy="673387"/>
      </dsp:txXfrm>
    </dsp:sp>
    <dsp:sp modelId="{7DE36A76-4F85-4738-BA60-1A0EA427B230}">
      <dsp:nvSpPr>
        <dsp:cNvPr id="0" name=""/>
        <dsp:cNvSpPr/>
      </dsp:nvSpPr>
      <dsp:spPr>
        <a:xfrm>
          <a:off x="0" y="815724"/>
          <a:ext cx="6231429" cy="703915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вызывает эмоциональный подъём</a:t>
          </a:r>
          <a:endParaRPr lang="ru-RU" sz="21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34362" y="850086"/>
        <a:ext cx="6162705" cy="635191"/>
      </dsp:txXfrm>
    </dsp:sp>
    <dsp:sp modelId="{5A07015E-98CE-4D05-8EAC-A8515CD1CCF3}">
      <dsp:nvSpPr>
        <dsp:cNvPr id="0" name=""/>
        <dsp:cNvSpPr/>
      </dsp:nvSpPr>
      <dsp:spPr>
        <a:xfrm>
          <a:off x="0" y="1607940"/>
          <a:ext cx="6231429" cy="583817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способствует развитию творчества</a:t>
          </a:r>
          <a:endParaRPr lang="ru-RU" sz="21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28500" y="1636440"/>
        <a:ext cx="6174429" cy="526817"/>
      </dsp:txXfrm>
    </dsp:sp>
    <dsp:sp modelId="{841C2B1B-1740-46B2-A513-4569A7F4553C}">
      <dsp:nvSpPr>
        <dsp:cNvPr id="0" name=""/>
        <dsp:cNvSpPr/>
      </dsp:nvSpPr>
      <dsp:spPr>
        <a:xfrm>
          <a:off x="0" y="2206993"/>
          <a:ext cx="6231429" cy="798524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максимально концентрирует время занятий за счёт чётко сформулированных условий игры</a:t>
          </a:r>
          <a:endParaRPr lang="ru-RU" sz="21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38981" y="2245974"/>
        <a:ext cx="6153467" cy="720562"/>
      </dsp:txXfrm>
    </dsp:sp>
    <dsp:sp modelId="{FF81836D-27CD-4D7D-AA72-EE9A053B79CF}">
      <dsp:nvSpPr>
        <dsp:cNvPr id="0" name=""/>
        <dsp:cNvSpPr/>
      </dsp:nvSpPr>
      <dsp:spPr>
        <a:xfrm>
          <a:off x="0" y="2963787"/>
          <a:ext cx="6231429" cy="798524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позволяет педагогу варьировать стратегию и тактику игровых действий</a:t>
          </a:r>
          <a:endParaRPr lang="ru-RU" sz="21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38981" y="3002768"/>
        <a:ext cx="6153467" cy="720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64B49-B7EC-4C26-B0A5-2CAC80911F0F}">
      <dsp:nvSpPr>
        <dsp:cNvPr id="0" name=""/>
        <dsp:cNvSpPr/>
      </dsp:nvSpPr>
      <dsp:spPr>
        <a:xfrm>
          <a:off x="4" y="0"/>
          <a:ext cx="8229595" cy="4525963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9B825F-3E89-4B55-9EB3-18734234DF18}">
      <dsp:nvSpPr>
        <dsp:cNvPr id="0" name=""/>
        <dsp:cNvSpPr/>
      </dsp:nvSpPr>
      <dsp:spPr>
        <a:xfrm>
          <a:off x="1910" y="0"/>
          <a:ext cx="8227689" cy="1810385"/>
        </a:xfrm>
        <a:prstGeom prst="roundRect">
          <a:avLst/>
        </a:prstGeom>
        <a:gradFill rotWithShape="0">
          <a:gsLst>
            <a:gs pos="0">
              <a:srgbClr val="B83D68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83D68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83D68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Игровые технологии помогают детям раскрепоститься, появляется уверенность в себе,  дошкольники легче усваивают материал любой сложности</a:t>
          </a:r>
          <a:endParaRPr lang="ru-RU" sz="27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90286" y="88376"/>
        <a:ext cx="8050937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FFBF8-8E63-4900-ADE1-AE1E2E53F1C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DB154-46FB-49CF-A04E-7447F9CE8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3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4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3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37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49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424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32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77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6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80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3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2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2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6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2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0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6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412776"/>
            <a:ext cx="7272808" cy="5772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i="1" dirty="0">
                <a:solidFill>
                  <a:srgbClr val="00B0F0"/>
                </a:solidFill>
                <a:ea typeface="Calibri"/>
                <a:cs typeface="Times New Roman"/>
              </a:rPr>
              <a:t>Инновационные технологии творческого развития </a:t>
            </a:r>
            <a:r>
              <a:rPr lang="ru-RU" sz="4000" b="1" i="1" dirty="0" smtClean="0">
                <a:solidFill>
                  <a:srgbClr val="00B0F0"/>
                </a:solidFill>
                <a:ea typeface="Calibri"/>
                <a:cs typeface="Times New Roman"/>
              </a:rPr>
              <a:t>дошкольников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4000" b="1" i="1" dirty="0" smtClean="0">
              <a:solidFill>
                <a:srgbClr val="00B0F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4000" b="1" i="1" dirty="0">
              <a:solidFill>
                <a:srgbClr val="00B0F0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4000" b="1" i="1" dirty="0" smtClean="0">
                <a:solidFill>
                  <a:srgbClr val="00B0F0"/>
                </a:solidFill>
                <a:ea typeface="Calibri"/>
                <a:cs typeface="Times New Roman"/>
              </a:rPr>
              <a:t>              </a:t>
            </a:r>
            <a:r>
              <a:rPr lang="ru-RU" sz="12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Воспитатель: </a:t>
            </a:r>
            <a:r>
              <a:rPr lang="ru-RU" sz="12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Ханова</a:t>
            </a:r>
            <a:r>
              <a:rPr lang="ru-RU" sz="12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12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Саурия</a:t>
            </a:r>
            <a:r>
              <a:rPr lang="ru-RU" sz="12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12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Раисовна</a:t>
            </a:r>
            <a:r>
              <a:rPr lang="ru-RU" sz="12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                                                                              Д\с </a:t>
            </a:r>
            <a:r>
              <a:rPr lang="ru-RU" sz="1200" b="1" i="1" dirty="0" err="1" smtClean="0">
                <a:solidFill>
                  <a:srgbClr val="002060"/>
                </a:solidFill>
                <a:ea typeface="Calibri"/>
                <a:cs typeface="Times New Roman"/>
              </a:rPr>
              <a:t>г.Нижневартовска</a:t>
            </a:r>
            <a:r>
              <a:rPr lang="ru-RU" sz="12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№29 «Ёлочка»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4000" b="1" i="1" dirty="0">
              <a:solidFill>
                <a:srgbClr val="00B0F0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 descr="G:\296549-summer-school-powerpoint-templ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629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00088"/>
            <a:ext cx="3688085" cy="2776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67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ки садик\DSCN4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8" y="188640"/>
            <a:ext cx="251190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ки садик\DSCN4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41"/>
            <a:ext cx="28083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фотки Мамы\фотки телефон\Фото0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518" y="3130265"/>
            <a:ext cx="3384376" cy="282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фотки Мамы\фотки телефон\Фото0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7904" y="2564907"/>
            <a:ext cx="33843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фотки Мамы\Фотки на собрание\DSCN2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4464495" cy="35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ки Мамы\Фотки на собрание\DSCN27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3816424" cy="34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фотки Мамы\Фотки на собрание\DSCN28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77410"/>
            <a:ext cx="3528392" cy="254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фотки Мамы\Фотки на собрание\DSCN28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22940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0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Игровая педагогическая технология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-отбор , разработка , подготовка игр.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smtClean="0">
                <a:solidFill>
                  <a:srgbClr val="B83D68"/>
                </a:solidFill>
              </a:rPr>
              <a:t>включение </a:t>
            </a:r>
            <a:r>
              <a:rPr lang="ru-RU" dirty="0">
                <a:solidFill>
                  <a:srgbClr val="B83D68"/>
                </a:solidFill>
              </a:rPr>
              <a:t>детей в игровую </a:t>
            </a:r>
            <a:r>
              <a:rPr lang="ru-RU" dirty="0" smtClean="0">
                <a:solidFill>
                  <a:srgbClr val="B83D68"/>
                </a:solidFill>
              </a:rPr>
              <a:t>   деятельность</a:t>
            </a:r>
            <a:r>
              <a:rPr lang="ru-RU" dirty="0">
                <a:solidFill>
                  <a:srgbClr val="B83D68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-осуществление самой игры</a:t>
            </a:r>
            <a:br>
              <a:rPr lang="ru-RU" dirty="0" smtClean="0"/>
            </a:br>
            <a:r>
              <a:rPr lang="ru-RU" dirty="0" smtClean="0"/>
              <a:t>-подведение итогов ,результаты игровой деятельности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8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15653"/>
              </p:ext>
            </p:extLst>
          </p:nvPr>
        </p:nvGraphicFramePr>
        <p:xfrm>
          <a:off x="0" y="1268760"/>
          <a:ext cx="71391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Цель игровой технологии :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5369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Формы использования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387787"/>
              </p:ext>
            </p:extLst>
          </p:nvPr>
        </p:nvGraphicFramePr>
        <p:xfrm>
          <a:off x="-21974" y="620688"/>
          <a:ext cx="725827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478" y="2492896"/>
            <a:ext cx="5098522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804631"/>
              </p:ext>
            </p:extLst>
          </p:nvPr>
        </p:nvGraphicFramePr>
        <p:xfrm>
          <a:off x="179512" y="1340768"/>
          <a:ext cx="67790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9" y="188640"/>
            <a:ext cx="6408712" cy="129614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Требования к организации игровой технологии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86219"/>
              </p:ext>
            </p:extLst>
          </p:nvPr>
        </p:nvGraphicFramePr>
        <p:xfrm>
          <a:off x="54429" y="836712"/>
          <a:ext cx="7109859" cy="324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4" cy="93610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Виды педагогических игр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0799"/>
            <a:ext cx="3346450" cy="261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F:\Творческий отчет\фото-отчет\S73034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0" y="4119061"/>
            <a:ext cx="3580184" cy="263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365579"/>
              </p:ext>
            </p:extLst>
          </p:nvPr>
        </p:nvGraphicFramePr>
        <p:xfrm>
          <a:off x="-3246" y="908720"/>
          <a:ext cx="623143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4" cy="79208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Роль общения педагога и детей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0" name="Picture 11" descr="F:\фотки Мамы\аттестация\20140128_1106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72" y="3284240"/>
            <a:ext cx="3133228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73" y="5301427"/>
            <a:ext cx="14319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25144"/>
            <a:ext cx="14319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91965"/>
            <a:ext cx="14319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5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15627"/>
              </p:ext>
            </p:extLst>
          </p:nvPr>
        </p:nvGraphicFramePr>
        <p:xfrm>
          <a:off x="683568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93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Calibri"/>
                <a:ea typeface="Calibri"/>
                <a:cs typeface="Times New Roman"/>
              </a:rPr>
              <a:t>Информационно-коммуникационные технологии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700808"/>
            <a:ext cx="7128792" cy="4955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Информатизация общества ставит перед педагогами-дошкольниками  задачи: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1.идти в ногу со временем,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2.стать для ребенка проводником  в мир новых технологий,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3.наставником в выборе  компьютерных программ,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4.сформировать основы информационной культуры его личности,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5.повысить профессиональный уровень педагогов и компетентность родителей.        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51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6606480" cy="6449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«Ребенок 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воспитывается разными случайностями, его окружающими. Педагогика должна дать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направлением 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этим случайностям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.» В.Ф.Одоевский.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Взрослый 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в общении с детьми придерживается положения: «Не рядом, не над ним, а вместе!». Его цель- содействовать становлению ребенка как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18015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7"/>
            <a:ext cx="7200800" cy="583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>
                <a:latin typeface="Calibri"/>
                <a:ea typeface="Calibri"/>
                <a:cs typeface="Times New Roman"/>
              </a:rPr>
              <a:t>ИКТ в работе современного педагога: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Calibri"/>
                <a:ea typeface="Calibri"/>
                <a:cs typeface="Times New Roman"/>
              </a:rPr>
              <a:t>1. Подбор иллюстративного материала к занятиям и для оформления стендов, группы, кабинетов (сканирование, интернет, принтер, презентация).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Calibri"/>
                <a:ea typeface="Calibri"/>
                <a:cs typeface="Times New Roman"/>
              </a:rPr>
              <a:t>2. Подбор дополнительного познавательного материала к занятиям, знакомство со   сценариями праздников и других мероприятий.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Calibri"/>
                <a:ea typeface="Calibri"/>
                <a:cs typeface="Times New Roman"/>
              </a:rPr>
              <a:t>3. Обмен опытом, знакомство с периодикой, наработками других педагогов России и зарубежья.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Calibri"/>
                <a:ea typeface="Calibri"/>
                <a:cs typeface="Times New Roman"/>
              </a:rPr>
              <a:t>4. Оформление групповой документации, отчетов. Компьютер позволит не писать отчеты и анализы каждый раз, а достаточно набрать один раз схему и в дальнейшем только вносить необходимые изменения.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Calibri"/>
                <a:ea typeface="Calibri"/>
                <a:cs typeface="Times New Roman"/>
              </a:rPr>
              <a:t>5. Создание презентаций в программе </a:t>
            </a:r>
            <a:r>
              <a:rPr lang="ru-RU" u="sng" dirty="0" err="1">
                <a:latin typeface="Calibri"/>
                <a:ea typeface="Calibri"/>
                <a:cs typeface="Times New Roman"/>
              </a:rPr>
              <a:t>Рower</a:t>
            </a:r>
            <a:r>
              <a:rPr lang="ru-RU" u="sng" dirty="0">
                <a:latin typeface="Calibri"/>
                <a:ea typeface="Calibri"/>
                <a:cs typeface="Times New Roman"/>
              </a:rPr>
              <a:t> </a:t>
            </a:r>
            <a:r>
              <a:rPr lang="ru-RU" u="sng" dirty="0" err="1">
                <a:latin typeface="Calibri"/>
                <a:ea typeface="Calibri"/>
                <a:cs typeface="Times New Roman"/>
              </a:rPr>
              <a:t>Рoint</a:t>
            </a:r>
            <a:r>
              <a:rPr lang="ru-RU" u="sng" dirty="0">
                <a:latin typeface="Calibri"/>
                <a:ea typeface="Calibri"/>
                <a:cs typeface="Times New Roman"/>
              </a:rPr>
              <a:t> для повышения эффективности образовательных занятий с детьми и педагогической компетенции у родителей в процессе проведения родительских собраний.</a:t>
            </a:r>
            <a:endParaRPr lang="ru-RU" u="sng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76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Calibri"/>
                <a:ea typeface="Calibri"/>
                <a:cs typeface="Times New Roman"/>
              </a:rPr>
              <a:t>Технология портфолио дошкольника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6347714" cy="388077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 Портфолио — это копилка личных достижений ребенка в разнообразных видах деятельности, его успехов, положительных эмоций, возможность еще раз пережить приятные моменты своей жизни, это своеобразный маршрут развития ребенка.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Существует ряд функций портфолио: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диагностическая </a:t>
            </a:r>
            <a:r>
              <a:rPr lang="ru-RU" dirty="0">
                <a:latin typeface="Calibri"/>
                <a:ea typeface="Calibri"/>
                <a:cs typeface="Times New Roman"/>
              </a:rPr>
              <a:t>(фиксирует изменения и рост за определенный период времени),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содержательная </a:t>
            </a:r>
            <a:r>
              <a:rPr lang="ru-RU" dirty="0">
                <a:latin typeface="Calibri"/>
                <a:ea typeface="Calibri"/>
                <a:cs typeface="Times New Roman"/>
              </a:rPr>
              <a:t>(раскрывает весь спектр выполняемых работ),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рейтинговая </a:t>
            </a:r>
            <a:r>
              <a:rPr lang="ru-RU" dirty="0">
                <a:latin typeface="Calibri"/>
                <a:ea typeface="Calibri"/>
                <a:cs typeface="Times New Roman"/>
              </a:rPr>
              <a:t>(показывает диапазон умений и навыков ребенка)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8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3100" dirty="0">
                <a:latin typeface="Calibri"/>
                <a:ea typeface="Calibri"/>
                <a:cs typeface="Times New Roman"/>
              </a:rPr>
              <a:t>Вариантов портфолио очень много</a:t>
            </a:r>
            <a:r>
              <a:rPr lang="ru-RU" sz="3100" dirty="0" smtClean="0">
                <a:latin typeface="Calibri"/>
                <a:ea typeface="Calibri"/>
                <a:cs typeface="Times New Roman"/>
              </a:rPr>
              <a:t>.</a:t>
            </a:r>
            <a:br>
              <a:rPr lang="ru-RU" sz="3100" dirty="0" smtClean="0">
                <a:latin typeface="Calibri"/>
                <a:ea typeface="Calibri"/>
                <a:cs typeface="Times New Roman"/>
              </a:rPr>
            </a:br>
            <a:r>
              <a:rPr lang="ru-RU" sz="3100" dirty="0" err="1" smtClean="0">
                <a:latin typeface="Calibri"/>
                <a:ea typeface="Calibri"/>
                <a:cs typeface="Times New Roman"/>
              </a:rPr>
              <a:t>И.Руденко</a:t>
            </a:r>
            <a:r>
              <a:rPr lang="ru-RU" sz="3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84784"/>
            <a:ext cx="6768752" cy="380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Раздел 1 «Давайте познакомимся». </a:t>
            </a:r>
            <a:endParaRPr lang="ru-RU" sz="2000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Раздел </a:t>
            </a: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2 «Я </a:t>
            </a:r>
            <a:r>
              <a:rPr lang="ru-RU" sz="2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расту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Раздел </a:t>
            </a: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3 «Портрет моего ребенка».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Раздел 4 «Я мечтаю...». </a:t>
            </a:r>
            <a:endParaRPr lang="ru-RU" sz="2000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Раздел </a:t>
            </a: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5 «Вот что я могу». </a:t>
            </a:r>
            <a:endParaRPr lang="ru-RU" sz="2000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Раздел </a:t>
            </a: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6 «Мои </a:t>
            </a:r>
            <a:r>
              <a:rPr lang="ru-RU" sz="2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достижения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Раздел </a:t>
            </a: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7 «Посоветуйте мне...».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Раздел 8 «Спрашивайте, родители</a:t>
            </a:r>
            <a:r>
              <a:rPr lang="ru-RU" sz="2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!»..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93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Л. И. Адаменко предлагает следующую структуру портфолио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:</a:t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7"/>
            <a:ext cx="9036496" cy="374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блок «Какой ребенок хороший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»,-сочинение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родителей о ребенке; размышления воспитателей о ребенке; ответы ребенка на вопросы в процессе неформальной беседы «Расскажи о себе»; ответы друзей, других детей на просьбу рассказать о ребенке; самооценку ребенка (итоги теста «Лесенка»); психолого-педагогическую характеристику ребенка; «корзину пожеланий», в содержание которой входят благодарность ребенку — за доброту, щедрость, хороший поступок; благодарственные письма родителям — за воспитание ребенка;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  блок «Какой ребенок умелый»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-ответы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родителей на вопросы анкет; отзывы воспитателей о ребенке; рассказы детей о ребенке; рассказы педагогов, к которым ребенок ходит на кружки и секции; оценка участия ребенка в акциях; характеристика психолога познавательных интересов ребенка; грамоты по номинациям — за любознательность, умения, инициативу, самостоятельность;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блок «Какой ребенок успешный»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-отзыв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родителей о ребенке; рассказ ребенка о своих успехах; творческие работы (рисунки, стихи, проекты); грамоты; иллюстрации успешности и др.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13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ТРИЗ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(теория решения изобретательских задач),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которая создана ученым-изобретателем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latin typeface="Calibri"/>
                <a:ea typeface="Calibri"/>
                <a:cs typeface="Times New Roman"/>
              </a:rPr>
              <a:t>Т.С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. </a:t>
            </a:r>
            <a:r>
              <a:rPr lang="ru-RU" sz="2400" dirty="0" err="1">
                <a:latin typeface="Calibri"/>
                <a:ea typeface="Calibri"/>
                <a:cs typeface="Times New Roman"/>
              </a:rPr>
              <a:t>Альтшуллером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.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Calibri"/>
                <a:ea typeface="Calibri"/>
                <a:cs typeface="Times New Roman"/>
              </a:rPr>
            </a:b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16832"/>
            <a:ext cx="7056784" cy="372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Основная задача использования ТРИЗ </a:t>
            </a:r>
            <a:r>
              <a:rPr lang="ru-RU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-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технологии в дошкольном возрасте – это привить ребенку радость творческих открытий.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Основной критерий в работе с детьми </a:t>
            </a:r>
            <a:r>
              <a:rPr lang="ru-RU" dirty="0">
                <a:latin typeface="Calibri"/>
                <a:ea typeface="Calibri"/>
                <a:cs typeface="Times New Roman"/>
              </a:rPr>
              <a:t>– </a:t>
            </a:r>
            <a:r>
              <a:rPr lang="ru-RU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доходчивость и простота в подаче материала и в формулировке сложной, казалось бы, ситуации. Не стоит форсировать внедрение ТРИЗ без понимания детьми основных положений на простейших примерах. Сказки, игровые, бытовые ситуации – вот та среда, через которую ребенок научится применять </a:t>
            </a:r>
            <a:r>
              <a:rPr lang="ru-RU" dirty="0" err="1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тризовские</a:t>
            </a:r>
            <a:r>
              <a:rPr lang="ru-RU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 решения, встающих перед ним проблем. По мере нахождения противоречий, он сам будет стремиться к идеальному результату, используя многочисленные ресурсы.</a:t>
            </a:r>
            <a:endParaRPr lang="ru-RU" dirty="0">
              <a:solidFill>
                <a:schemeClr val="accent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95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00213"/>
            <a:ext cx="5870575" cy="1296987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i="1" dirty="0" smtClean="0">
                <a:latin typeface="Calibri"/>
                <a:ea typeface="Calibri"/>
                <a:cs typeface="Times New Roman"/>
              </a:rPr>
              <a:t>Схема метода </a:t>
            </a:r>
            <a:r>
              <a:rPr lang="ru-RU" sz="2200" b="1" i="1" dirty="0">
                <a:latin typeface="Calibri"/>
                <a:ea typeface="Calibri"/>
                <a:cs typeface="Times New Roman"/>
              </a:rPr>
              <a:t>выявления противоречий: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>Первый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этап – определение положительных и отрицательных свойств качества какого-либо предмета или явления, не вызывающих стойких ассоциаций у детей.</a:t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>Второй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этап – определение положительных и отрицательных свойств  предмета или явления в целом.</a:t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>Лишь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после того, как ребенок поймет, чего от него хотят взрослые, следует переходить к рассмотрению предметов и явлений, вызывающих стойкие ассоциации.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60648"/>
            <a:ext cx="7092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Можно применять в работе только элементы ТРИЗ (инструментарий), если педагог недостаточно освоил ТРИЗ-технологию.</a:t>
            </a:r>
            <a:b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18487" cy="1657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0066FF"/>
                </a:solidFill>
              </a:rPr>
              <a:t>Цель использования ТРИЗ – педагогики в детском саду</a:t>
            </a:r>
            <a:r>
              <a:rPr lang="ru-RU" sz="4000" b="1" dirty="0" smtClean="0"/>
              <a:t> – </a:t>
            </a:r>
            <a:r>
              <a:rPr lang="ru-RU" sz="4000" b="1" dirty="0" smtClean="0">
                <a:solidFill>
                  <a:srgbClr val="FF0066"/>
                </a:solidFill>
              </a:rPr>
              <a:t>развитие качеств мышления: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85800" y="2787650"/>
            <a:ext cx="3816350" cy="3308350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r>
              <a:rPr lang="ru-RU" sz="2400" b="1" smtClean="0">
                <a:solidFill>
                  <a:srgbClr val="0000FF"/>
                </a:solidFill>
              </a:rPr>
              <a:t>Гибкости,</a:t>
            </a:r>
          </a:p>
          <a:p>
            <a:pPr eaLnBrk="1" hangingPunct="1"/>
            <a:r>
              <a:rPr lang="ru-RU" sz="2400" b="1" smtClean="0">
                <a:solidFill>
                  <a:srgbClr val="0000FF"/>
                </a:solidFill>
              </a:rPr>
              <a:t>Подвижности,</a:t>
            </a:r>
          </a:p>
          <a:p>
            <a:pPr eaLnBrk="1" hangingPunct="1"/>
            <a:r>
              <a:rPr lang="ru-RU" sz="2400" b="1" smtClean="0">
                <a:solidFill>
                  <a:srgbClr val="0000FF"/>
                </a:solidFill>
              </a:rPr>
              <a:t>Системности,</a:t>
            </a:r>
          </a:p>
          <a:p>
            <a:pPr eaLnBrk="1" hangingPunct="1"/>
            <a:r>
              <a:rPr lang="ru-RU" sz="2400" b="1" smtClean="0">
                <a:solidFill>
                  <a:srgbClr val="0000FF"/>
                </a:solidFill>
              </a:rPr>
              <a:t>Диалектичности,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1850" y="2787650"/>
            <a:ext cx="3816350" cy="330835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</a:rPr>
              <a:t>Поисковой активности,</a:t>
            </a:r>
          </a:p>
          <a:p>
            <a:pPr eaLnBrk="1" hangingPunct="1"/>
            <a:r>
              <a:rPr lang="ru-RU" sz="2400" b="1" smtClean="0">
                <a:solidFill>
                  <a:srgbClr val="0000FF"/>
                </a:solidFill>
              </a:rPr>
              <a:t>Стремления к новизне,</a:t>
            </a:r>
          </a:p>
          <a:p>
            <a:pPr eaLnBrk="1" hangingPunct="1"/>
            <a:r>
              <a:rPr lang="ru-RU" sz="2400" b="1" smtClean="0">
                <a:solidFill>
                  <a:srgbClr val="0000FF"/>
                </a:solidFill>
              </a:rPr>
              <a:t>Развития речи,</a:t>
            </a:r>
          </a:p>
          <a:p>
            <a:pPr eaLnBrk="1" hangingPunct="1"/>
            <a:r>
              <a:rPr lang="ru-RU" sz="2400" b="1" smtClean="0">
                <a:solidFill>
                  <a:srgbClr val="0000FF"/>
                </a:solidFill>
              </a:rPr>
              <a:t>Развитие творческого воображения.</a:t>
            </a:r>
          </a:p>
          <a:p>
            <a:pPr eaLnBrk="1" hangingPunct="1"/>
            <a:endParaRPr lang="ru-RU" sz="2400" b="1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28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349395"/>
            <a:ext cx="6840760" cy="57861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С какого возраста начинать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Строгих правил и конкретных ограничений в этом вопросе нет. Однако важно помнить, что уже с первых лет своей жизни ребенок начинает сталкиваться с такими ситуациями,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кторые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требуют от него поиска рационального решения. Наверное, многие из нас были очевидцами или участниками такого разговора: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- Мама, свет!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- Оля, стул!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Вот и ТРИЗ. Хотя, разумеется, что мама в данном случае не отдавала себе отчет в том, какой подход она сейчас применяла. Просто она помогла ребенку решить задачу, побудив его поразмышлять и использовать все доступные для него ресурсы.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Тем более важно использовать ТРИЗ-технологии в детском саду, когда с детьми занимается обученный педагог. Конечно, успехи у каждого будут свои: у какого-то малыша получается лучше лепить, а не рисовать, у другого - наоборот. Однако, и то и другое оказывает положительное влияние на его развитие. Подобным образом, ТРИЗ технологии в любом случае окажут благотворное влияние на умственное и мыслительное развитие ребенка. Так стоит ли с этим затягивать?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09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Проблемное обучение</a:t>
            </a:r>
            <a:endParaRPr lang="ru-RU" sz="28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/>
                <a:ea typeface="Times New Roman"/>
              </a:rPr>
              <a:t>предполагает создание под руководством воспитателя проблемных ситуаций и активную самостоятельную деятельность учащихся по их разрешению, в результате чего и происходит творческое овладение профессиональными знаниями, навыками, умениями и развитие мыслительных способностей.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Страница 5 из 13"/>
          <p:cNvSpPr>
            <a:spLocks noChangeAspect="1" noChangeArrowheads="1"/>
          </p:cNvSpPr>
          <p:nvPr/>
        </p:nvSpPr>
        <p:spPr bwMode="auto">
          <a:xfrm>
            <a:off x="63500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Страница 5 из 13"/>
          <p:cNvSpPr>
            <a:spLocks noChangeAspect="1" noChangeArrowheads="1"/>
          </p:cNvSpPr>
          <p:nvPr/>
        </p:nvSpPr>
        <p:spPr bwMode="auto">
          <a:xfrm>
            <a:off x="755576" y="-348376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Страница 5 из 13"/>
          <p:cNvSpPr>
            <a:spLocks noChangeAspect="1" noChangeArrowheads="1"/>
          </p:cNvSpPr>
          <p:nvPr/>
        </p:nvSpPr>
        <p:spPr bwMode="auto">
          <a:xfrm>
            <a:off x="368300" y="-24384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87518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Характерные признаки </a:t>
            </a:r>
            <a:r>
              <a:rPr lang="ru-RU" sz="2800" b="1" i="1" dirty="0" err="1" smtClean="0"/>
              <a:t>проблемности</a:t>
            </a:r>
            <a:r>
              <a:rPr lang="ru-RU" sz="2800" b="1" i="1" dirty="0" smtClean="0"/>
              <a:t> на           занятиях</a:t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-возникает состояние </a:t>
            </a:r>
            <a:br>
              <a:rPr lang="ru-RU" sz="2800" b="1" i="1" dirty="0" smtClean="0"/>
            </a:br>
            <a:r>
              <a:rPr lang="ru-RU" sz="2800" b="1" i="1" dirty="0" err="1" smtClean="0"/>
              <a:t>интеллектульного</a:t>
            </a:r>
            <a:r>
              <a:rPr lang="ru-RU" sz="2800" b="1" i="1" dirty="0" smtClean="0"/>
              <a:t> затруднения</a:t>
            </a:r>
            <a:br>
              <a:rPr lang="ru-RU" sz="2800" b="1" i="1" dirty="0" smtClean="0"/>
            </a:br>
            <a:r>
              <a:rPr lang="ru-RU" sz="2800" b="1" i="1" dirty="0" smtClean="0"/>
              <a:t>-возникает противоречивая </a:t>
            </a:r>
            <a:br>
              <a:rPr lang="ru-RU" sz="2800" b="1" i="1" dirty="0" smtClean="0"/>
            </a:br>
            <a:r>
              <a:rPr lang="ru-RU" sz="2800" b="1" i="1" dirty="0" smtClean="0"/>
              <a:t>ситуация</a:t>
            </a:r>
            <a:br>
              <a:rPr lang="ru-RU" sz="2800" b="1" i="1" dirty="0" smtClean="0"/>
            </a:br>
            <a:r>
              <a:rPr lang="ru-RU" sz="2800" b="1" i="1" dirty="0" smtClean="0"/>
              <a:t>-появляется осознание того, </a:t>
            </a:r>
            <a:br>
              <a:rPr lang="ru-RU" sz="2800" b="1" i="1" dirty="0" smtClean="0"/>
            </a:br>
            <a:r>
              <a:rPr lang="ru-RU" sz="2800" b="1" i="1" dirty="0" smtClean="0"/>
              <a:t>что ребенок знает и умеет и </a:t>
            </a:r>
            <a:br>
              <a:rPr lang="ru-RU" sz="2800" b="1" i="1" dirty="0" smtClean="0"/>
            </a:br>
            <a:r>
              <a:rPr lang="ru-RU" sz="2800" b="1" i="1" dirty="0" smtClean="0"/>
              <a:t>того , что ему необходимо </a:t>
            </a:r>
            <a:br>
              <a:rPr lang="ru-RU" sz="2800" b="1" i="1" dirty="0" smtClean="0"/>
            </a:br>
            <a:r>
              <a:rPr lang="ru-RU" sz="2800" b="1" i="1" dirty="0" smtClean="0"/>
              <a:t>узнать для решения задачи.</a:t>
            </a:r>
            <a:endParaRPr lang="ru-RU" sz="2800" b="1" i="1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933801"/>
            <a:ext cx="3455987" cy="490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6984776" cy="666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u="sng" dirty="0">
                <a:solidFill>
                  <a:schemeClr val="accent2"/>
                </a:solidFill>
                <a:ea typeface="Calibri"/>
                <a:cs typeface="Aharoni" pitchFamily="2" charset="-79"/>
              </a:rPr>
              <a:t>Технология</a:t>
            </a:r>
            <a:r>
              <a:rPr lang="ru-RU" sz="2800" b="1" i="1" dirty="0">
                <a:solidFill>
                  <a:schemeClr val="accent2"/>
                </a:solidFill>
                <a:ea typeface="Calibri"/>
                <a:cs typeface="Aharoni" pitchFamily="2" charset="-79"/>
              </a:rPr>
              <a:t> – это совокупность приемов, применяемых в каком-либо деле, мастерстве, искусстве (толковый словарь).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u="sng" dirty="0" smtClean="0">
                <a:solidFill>
                  <a:schemeClr val="accent2"/>
                </a:solidFill>
                <a:ea typeface="Calibri"/>
                <a:cs typeface="Aharoni" pitchFamily="2" charset="-79"/>
              </a:rPr>
              <a:t>Педагогическая </a:t>
            </a:r>
            <a:r>
              <a:rPr lang="ru-RU" sz="2800" b="1" i="1" u="sng" dirty="0">
                <a:solidFill>
                  <a:schemeClr val="accent2"/>
                </a:solidFill>
                <a:ea typeface="Calibri"/>
                <a:cs typeface="Aharoni" pitchFamily="2" charset="-79"/>
              </a:rPr>
              <a:t>технология </a:t>
            </a:r>
            <a:r>
              <a:rPr lang="ru-RU" sz="2800" b="1" i="1" dirty="0">
                <a:solidFill>
                  <a:schemeClr val="accent2"/>
                </a:solidFill>
                <a:ea typeface="Calibri"/>
                <a:cs typeface="Aharoni" pitchFamily="2" charset="-79"/>
              </a:rPr>
              <a:t>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 (</a:t>
            </a:r>
            <a:r>
              <a:rPr lang="ru-RU" sz="2800" b="1" i="1" dirty="0" err="1">
                <a:solidFill>
                  <a:schemeClr val="accent2"/>
                </a:solidFill>
                <a:ea typeface="Calibri"/>
                <a:cs typeface="Aharoni" pitchFamily="2" charset="-79"/>
              </a:rPr>
              <a:t>Б.Т.Лихачёв</a:t>
            </a:r>
            <a:r>
              <a:rPr lang="ru-RU" sz="2800" b="1" i="1" dirty="0">
                <a:solidFill>
                  <a:schemeClr val="accent2"/>
                </a:solidFill>
                <a:ea typeface="Calibri"/>
                <a:cs typeface="Aharoni" pitchFamily="2" charset="-79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743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 проблемной задаче дети должны найти решение на поставленный вопрос: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sz="3100" dirty="0" smtClean="0"/>
              <a:t>Проблемная задача №1</a:t>
            </a:r>
            <a:br>
              <a:rPr lang="ru-RU" sz="3100" dirty="0" smtClean="0"/>
            </a:br>
            <a:r>
              <a:rPr lang="ru-RU" sz="3100" dirty="0" smtClean="0"/>
              <a:t>Буратино уронил ключ в воду , его нужно достать , но прыгнув в воду Буратино </a:t>
            </a:r>
            <a:r>
              <a:rPr lang="ru-RU" sz="3100" dirty="0" err="1" smtClean="0"/>
              <a:t>всплывет.Как</a:t>
            </a:r>
            <a:r>
              <a:rPr lang="ru-RU" sz="3100" dirty="0" smtClean="0"/>
              <a:t> помочь Буратино?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7898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4" cy="1224136"/>
          </a:xfrm>
        </p:spPr>
        <p:txBody>
          <a:bodyPr>
            <a:normAutofit fontScale="9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Методические проблемы создания проблемных ситуаций:</a:t>
            </a:r>
            <a:endParaRPr lang="ru-RU" sz="28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00808"/>
            <a:ext cx="8568952" cy="4888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-воспитатель подводит детей к противоречию и предлагает им самим найти способ его разрешения;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-сталкивает противоречия практической деятельности;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-излагает различные точки зрения на один и тот же вопрос;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-предлагает рассмотреть явление с различных позиций (например: командира, юриста, финансиста, педагога);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-побуждает делать сравнения, обобщения, выводы из ситуации, сопоставлять факты;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-ставит конкретные вопросы на обобщение, обоснование, конкретизацию, логику, рассуждения;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-определяет проблемные теоретические и практические задания (например: исследовательские);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-ставит проблемные задачи (например: с недостаточными или избыточными исходными данными, с неопределенностью в постановке вопроса, с противоречивыми данными, с заведомо допущенными ошибками, с ограниченным временем решения, на преодоление «психологической инерции» и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др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).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Игры, которые можно использовать в проблемном обучении: «Цепочка вопросов», «Что? Где? Когда?», «Умники и умницы», игра «Как? Зачем? Почему?» и др.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12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7344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Человек </a:t>
            </a:r>
            <a:r>
              <a:rPr lang="ru-RU" sz="3200" b="1" i="1" dirty="0"/>
              <a:t>не может по настоящему  усовершенствоваться, если не помогает усовершенствоваться другим.</a:t>
            </a:r>
            <a:br>
              <a:rPr lang="ru-RU" sz="3200" b="1" i="1" dirty="0"/>
            </a:br>
            <a:r>
              <a:rPr lang="ru-RU" sz="3200" b="1" i="1" dirty="0"/>
              <a:t>Творите сами. Как нет детей без воображения, так нет и педагога без творческих порывов. Творческих Вам успехов!</a:t>
            </a:r>
          </a:p>
        </p:txBody>
      </p:sp>
    </p:spTree>
    <p:extLst>
      <p:ext uri="{BB962C8B-B14F-4D97-AF65-F5344CB8AC3E}">
        <p14:creationId xmlns:p14="http://schemas.microsoft.com/office/powerpoint/2010/main" val="7374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6613"/>
            <a:ext cx="7772400" cy="52593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dirty="0" smtClean="0">
              <a:solidFill>
                <a:srgbClr val="CC00FF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400" dirty="0" smtClean="0">
                <a:solidFill>
                  <a:srgbClr val="FF0066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858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9"/>
            <a:ext cx="5814392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00B050"/>
                </a:solidFill>
                <a:ea typeface="Calibri"/>
                <a:cs typeface="Times New Roman"/>
              </a:rPr>
              <a:t>Основные требования (критерии) педагогической технологии: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Концептуальность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Системность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Управляемость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Эффективность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Воспроизводимость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95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7452320" cy="4463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FF0000"/>
                </a:solidFill>
                <a:ea typeface="Calibri"/>
                <a:cs typeface="Times New Roman"/>
              </a:rPr>
              <a:t>Структура образовательной технологии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    </a:t>
            </a: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Структура образовательной технологии состоит из трех частей: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1.Концептуальная часть – это научная база технологии, т.е. психолого-педагогические идеи, которые заложены в ее фундамент.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2.Содержательная часть – это общие, конкретные цели и содержание учебного материала.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3.Процессуальная часть – совокупность форм и методов учебной деятельности детей, методов и форм работы педагога, деятельности педагога по управлению процессом усвоения материала, диагностика обучающего процесса</a:t>
            </a:r>
            <a:r>
              <a:rPr lang="ru-RU" dirty="0"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12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03848" y="2564904"/>
            <a:ext cx="2318049" cy="223224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числу современных образовательных технологий можно отнести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94420" y="641172"/>
            <a:ext cx="1717340" cy="1300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420" y="2564904"/>
            <a:ext cx="171734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ТРИЗ(технологии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ешения изобретательных задач)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29578" y="4941168"/>
            <a:ext cx="183025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Технология портфолио дошкольника и воспитателя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815611" y="5085184"/>
            <a:ext cx="170060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74782" y="3501008"/>
            <a:ext cx="172819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796136" y="1484784"/>
            <a:ext cx="172819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Технология исследовательской деятельности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468164" y="692965"/>
            <a:ext cx="1789415" cy="1197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Игроваые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технологии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>
            <a:stCxn id="3" idx="1"/>
            <a:endCxn id="7" idx="5"/>
          </p:cNvCxnSpPr>
          <p:nvPr/>
        </p:nvCxnSpPr>
        <p:spPr>
          <a:xfrm flipH="1" flipV="1">
            <a:off x="2160261" y="1751484"/>
            <a:ext cx="1383057" cy="1140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815611" y="4693347"/>
            <a:ext cx="366816" cy="463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4" idx="2"/>
          </p:cNvCxnSpPr>
          <p:nvPr/>
        </p:nvCxnSpPr>
        <p:spPr>
          <a:xfrm>
            <a:off x="5521897" y="3933056"/>
            <a:ext cx="852885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3"/>
            <a:endCxn id="12" idx="7"/>
          </p:cNvCxnSpPr>
          <p:nvPr/>
        </p:nvCxnSpPr>
        <p:spPr>
          <a:xfrm flipH="1">
            <a:off x="2791798" y="4470247"/>
            <a:ext cx="751520" cy="671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2475688" y="3366087"/>
            <a:ext cx="907841" cy="28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" idx="0"/>
            <a:endCxn id="16" idx="4"/>
          </p:cNvCxnSpPr>
          <p:nvPr/>
        </p:nvCxnSpPr>
        <p:spPr>
          <a:xfrm flipH="1" flipV="1">
            <a:off x="4362872" y="1890189"/>
            <a:ext cx="1" cy="674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" idx="7"/>
            <a:endCxn id="15" idx="3"/>
          </p:cNvCxnSpPr>
          <p:nvPr/>
        </p:nvCxnSpPr>
        <p:spPr>
          <a:xfrm flipV="1">
            <a:off x="5182427" y="2529649"/>
            <a:ext cx="866797" cy="362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4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704856" cy="5749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Calibri" pitchFamily="34" charset="0"/>
                <a:ea typeface="Times New Roman"/>
              </a:rPr>
              <a:t>Здоровьесберегающие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ea typeface="Times New Roman"/>
              </a:rPr>
              <a:t> технологии</a:t>
            </a:r>
          </a:p>
          <a:p>
            <a:endParaRPr lang="ru-RU" sz="1600" dirty="0">
              <a:solidFill>
                <a:srgbClr val="002060"/>
              </a:solidFill>
              <a:latin typeface="Calibri" pitchFamily="34" charset="0"/>
              <a:ea typeface="Times New Roman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ea typeface="Times New Roman"/>
              </a:rPr>
              <a:t>– 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  <a:ea typeface="Times New Roman"/>
              </a:rPr>
              <a:t>это целостная система </a:t>
            </a:r>
            <a:r>
              <a:rPr lang="ru-RU" sz="1600" dirty="0" err="1">
                <a:solidFill>
                  <a:srgbClr val="002060"/>
                </a:solidFill>
                <a:latin typeface="Calibri" pitchFamily="34" charset="0"/>
                <a:ea typeface="Times New Roman"/>
              </a:rPr>
              <a:t>воспитательно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  <a:ea typeface="Times New Roman"/>
              </a:rPr>
              <a:t>-оздоровительных, коррекционных и профилактических мероприятий, которые осуществляются в процессе взаимодействия ребёнка и педагога, ребёнка и родителей, ребёнка и доктора. </a:t>
            </a:r>
            <a:endParaRPr lang="ru-RU" sz="1600" dirty="0" smtClean="0">
              <a:solidFill>
                <a:srgbClr val="002060"/>
              </a:solidFill>
              <a:latin typeface="Calibri" pitchFamily="34" charset="0"/>
              <a:ea typeface="Times New Roman"/>
            </a:endParaRPr>
          </a:p>
          <a:p>
            <a:endParaRPr lang="ru-RU" sz="1600" b="1" dirty="0" smtClean="0">
              <a:solidFill>
                <a:srgbClr val="002060"/>
              </a:solidFill>
              <a:latin typeface="Calibri" pitchFamily="34" charset="0"/>
              <a:ea typeface="Times New Roman"/>
            </a:endParaRPr>
          </a:p>
          <a:p>
            <a:endParaRPr lang="ru-RU" sz="1600" b="1" dirty="0">
              <a:solidFill>
                <a:srgbClr val="002060"/>
              </a:solidFill>
              <a:latin typeface="Calibri" pitchFamily="34" charset="0"/>
              <a:ea typeface="Times New Roman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Times New Roman"/>
              </a:rPr>
              <a:t>Цель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  <a:ea typeface="Times New Roman"/>
              </a:rPr>
              <a:t>здоровьесберегающих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ea typeface="Times New Roman"/>
              </a:rPr>
              <a:t> образовательных технологий - 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  <a:ea typeface="Times New Roman"/>
              </a:rPr>
              <a:t>обеспечить дошкольнику возможность сохранения здоровья, сформировать у него необходимые знания, умения и навыки по здоровому образу жизни, научить использовать полученные знания в повседневной жизни. </a:t>
            </a:r>
            <a:endParaRPr lang="ru-RU" sz="1600" dirty="0" smtClean="0">
              <a:solidFill>
                <a:srgbClr val="002060"/>
              </a:solidFill>
              <a:latin typeface="Calibri" pitchFamily="34" charset="0"/>
              <a:ea typeface="Times New Roman"/>
            </a:endParaRPr>
          </a:p>
          <a:p>
            <a:endParaRPr lang="ru-RU" sz="1600" dirty="0" smtClean="0">
              <a:solidFill>
                <a:srgbClr val="002060"/>
              </a:solidFill>
              <a:latin typeface="Calibri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  <a:ea typeface="Times New Roman"/>
                <a:cs typeface="Times New Roman"/>
              </a:rPr>
              <a:t>Здоровьесберегающие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ea typeface="Times New Roman"/>
                <a:cs typeface="Times New Roman"/>
              </a:rPr>
              <a:t> педагогические технологии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  <a:ea typeface="Times New Roman"/>
                <a:cs typeface="Times New Roman"/>
              </a:rPr>
              <a:t> применяются в различных видах деятельности и представлены как</a:t>
            </a:r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ea typeface="Times New Roman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Times New Roman"/>
              </a:rPr>
              <a:t>  -технологии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ea typeface="Times New Roman"/>
              </a:rPr>
              <a:t>сохранения и стимулирования здоровья;        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Times New Roman"/>
              </a:rPr>
              <a:t>  -технология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ea typeface="Times New Roman"/>
              </a:rPr>
              <a:t>обучения ЗОЖ; </a:t>
            </a:r>
            <a:endParaRPr lang="ru-RU" sz="1600" b="1" dirty="0" smtClean="0">
              <a:solidFill>
                <a:srgbClr val="002060"/>
              </a:solidFill>
              <a:latin typeface="Calibri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Times New Roman"/>
              </a:rPr>
              <a:t>  -коррекционные технологии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ea typeface="Times New Roman"/>
              </a:rPr>
              <a:t>.    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   </a:t>
            </a:r>
            <a:endParaRPr lang="ru-RU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                                                                                           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                                    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9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7327"/>
            <a:ext cx="7092280" cy="693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Технологии сохранения  и стимулирования здоровья:</a:t>
            </a:r>
            <a:endParaRPr lang="ru-RU" sz="2000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</a:t>
            </a:r>
            <a:r>
              <a:rPr lang="ru-RU" sz="2000" b="1" i="1" dirty="0" err="1" smtClean="0">
                <a:solidFill>
                  <a:srgbClr val="002060"/>
                </a:solidFill>
                <a:ea typeface="Times New Roman"/>
                <a:cs typeface="Times New Roman"/>
              </a:rPr>
              <a:t>Стретчинг</a:t>
            </a:r>
            <a:endParaRPr lang="ru-RU" sz="2000" i="1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      </a:t>
            </a: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Ритмопластика</a:t>
            </a:r>
            <a:r>
              <a:rPr lang="ru-RU" sz="2000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 </a:t>
            </a: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    </a:t>
            </a: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 Динамические паузы </a:t>
            </a: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     </a:t>
            </a: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Подвижные и спортивные игры</a:t>
            </a:r>
            <a:r>
              <a:rPr lang="ru-RU" sz="2000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 </a:t>
            </a: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</a:rPr>
              <a:t>    </a:t>
            </a: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</a:rPr>
              <a:t> Релаксация.</a:t>
            </a: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    </a:t>
            </a: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 Пальчиковая гимнастика </a:t>
            </a: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    </a:t>
            </a: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 Гимнастика для глаз</a:t>
            </a:r>
            <a:r>
              <a:rPr lang="ru-RU" sz="2000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a typeface="Times New Roman"/>
              </a:rPr>
              <a:t>   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a typeface="Times New Roman"/>
              </a:rPr>
              <a:t>      Дыхательная гимнастика</a:t>
            </a:r>
            <a:r>
              <a:rPr lang="ru-RU" sz="2000" i="1" dirty="0" smtClean="0">
                <a:solidFill>
                  <a:srgbClr val="002060"/>
                </a:solidFill>
                <a:ea typeface="Times New Roman"/>
              </a:rPr>
              <a:t> </a:t>
            </a: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i="1" dirty="0" smtClean="0">
                <a:solidFill>
                  <a:srgbClr val="002060"/>
                </a:solidFill>
                <a:ea typeface="Times New Roman"/>
              </a:rPr>
              <a:t>     </a:t>
            </a: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Бодрящая </a:t>
            </a:r>
            <a:r>
              <a:rPr lang="ru-RU" sz="2000" b="1" i="1" dirty="0">
                <a:solidFill>
                  <a:srgbClr val="002060"/>
                </a:solidFill>
                <a:ea typeface="Times New Roman"/>
                <a:cs typeface="Times New Roman"/>
              </a:rPr>
              <a:t> гимнастика</a:t>
            </a:r>
            <a:r>
              <a:rPr lang="ru-RU" sz="2000" i="1" dirty="0">
                <a:solidFill>
                  <a:srgbClr val="002060"/>
                </a:solidFill>
                <a:ea typeface="Times New Roman"/>
                <a:cs typeface="Times New Roman"/>
              </a:rPr>
              <a:t> </a:t>
            </a:r>
            <a:endParaRPr lang="ru-RU" sz="2000" i="1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</a:rPr>
              <a:t>     </a:t>
            </a: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</a:rPr>
              <a:t>Гимнастика </a:t>
            </a:r>
            <a:r>
              <a:rPr lang="ru-RU" sz="2000" b="1" i="1" dirty="0">
                <a:solidFill>
                  <a:srgbClr val="002060"/>
                </a:solidFill>
                <a:ea typeface="Times New Roman"/>
              </a:rPr>
              <a:t>корригирующая</a:t>
            </a:r>
            <a:r>
              <a:rPr lang="ru-RU" sz="2000" i="1" dirty="0">
                <a:solidFill>
                  <a:srgbClr val="002060"/>
                </a:solidFill>
                <a:ea typeface="Times New Roman"/>
              </a:rPr>
              <a:t> </a:t>
            </a:r>
            <a:endParaRPr lang="ru-RU" sz="2000" i="1" dirty="0" smtClean="0">
              <a:solidFill>
                <a:srgbClr val="002060"/>
              </a:solidFill>
              <a:ea typeface="Times New Roman"/>
            </a:endParaRP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</a:rPr>
              <a:t>    </a:t>
            </a:r>
          </a:p>
          <a:p>
            <a:pPr marL="342900" lvl="0" indent="-342900">
              <a:lnSpc>
                <a:spcPts val="2200"/>
              </a:lnSpc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ea typeface="Times New Roman"/>
              </a:rPr>
              <a:t> Гимнастика </a:t>
            </a:r>
            <a:r>
              <a:rPr lang="ru-RU" sz="2000" b="1" i="1" dirty="0">
                <a:solidFill>
                  <a:srgbClr val="002060"/>
                </a:solidFill>
                <a:ea typeface="Times New Roman"/>
              </a:rPr>
              <a:t>ортопедическая</a:t>
            </a:r>
            <a:r>
              <a:rPr lang="ru-RU" sz="1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endParaRPr lang="ru-RU" sz="1400" i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3212317" cy="240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270033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6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Технологии обучения здоровому образу жизни: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052513"/>
            <a:ext cx="6489700" cy="4989512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     - Утренняя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гимнастика </a:t>
            </a:r>
          </a:p>
          <a:p>
            <a:pPr marL="0" lvl="0" indent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     - Физкультурные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занятия</a:t>
            </a:r>
            <a:r>
              <a:rPr lang="ru-RU" dirty="0">
                <a:solidFill>
                  <a:srgbClr val="0070C0"/>
                </a:solidFill>
                <a:ea typeface="Times New Roman"/>
                <a:cs typeface="Times New Roman"/>
              </a:rPr>
              <a:t> </a:t>
            </a:r>
            <a:endParaRPr lang="ru-RU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        - Проблемно-игровые</a:t>
            </a:r>
            <a:r>
              <a:rPr lang="ru-RU" dirty="0">
                <a:solidFill>
                  <a:srgbClr val="0070C0"/>
                </a:solidFill>
                <a:ea typeface="Times New Roman"/>
              </a:rPr>
              <a:t> </a:t>
            </a:r>
            <a:endParaRPr lang="ru-RU" dirty="0" smtClean="0">
              <a:solidFill>
                <a:srgbClr val="0070C0"/>
              </a:solidFill>
              <a:ea typeface="Times New Roman"/>
            </a:endParaRPr>
          </a:p>
          <a:p>
            <a:pPr marL="0" lvl="0" indent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ea typeface="Times New Roman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       -  Коммуникативные </a:t>
            </a:r>
            <a:r>
              <a:rPr lang="ru-RU" b="1" dirty="0">
                <a:solidFill>
                  <a:srgbClr val="0070C0"/>
                </a:solidFill>
                <a:ea typeface="Times New Roman"/>
              </a:rPr>
              <a:t>игры</a:t>
            </a:r>
            <a:r>
              <a:rPr lang="ru-RU" dirty="0">
                <a:solidFill>
                  <a:srgbClr val="0070C0"/>
                </a:solidFill>
                <a:ea typeface="Times New Roman"/>
              </a:rPr>
              <a:t> – </a:t>
            </a:r>
            <a:br>
              <a:rPr lang="ru-RU" dirty="0">
                <a:solidFill>
                  <a:srgbClr val="0070C0"/>
                </a:solidFill>
                <a:ea typeface="Times New Roman"/>
              </a:rPr>
            </a:br>
            <a:r>
              <a:rPr lang="ru-RU" b="1" dirty="0">
                <a:solidFill>
                  <a:srgbClr val="0070C0"/>
                </a:solidFill>
                <a:ea typeface="Times New Roman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       -  Активный </a:t>
            </a:r>
            <a:r>
              <a:rPr lang="ru-RU" b="1" dirty="0">
                <a:solidFill>
                  <a:srgbClr val="0070C0"/>
                </a:solidFill>
                <a:ea typeface="Times New Roman"/>
              </a:rPr>
              <a:t>отдых</a:t>
            </a:r>
            <a:r>
              <a:rPr lang="ru-RU" dirty="0">
                <a:solidFill>
                  <a:srgbClr val="0070C0"/>
                </a:solidFill>
                <a:ea typeface="Times New Roman"/>
              </a:rPr>
              <a:t> </a:t>
            </a:r>
            <a:endParaRPr lang="ru-RU" dirty="0" smtClean="0">
              <a:solidFill>
                <a:srgbClr val="0070C0"/>
              </a:solidFill>
              <a:ea typeface="Times New Roman"/>
            </a:endParaRPr>
          </a:p>
          <a:p>
            <a:pPr marL="0" lvl="0" indent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        - Занятия </a:t>
            </a:r>
            <a:r>
              <a:rPr lang="ru-RU" b="1" dirty="0">
                <a:solidFill>
                  <a:srgbClr val="0070C0"/>
                </a:solidFill>
                <a:ea typeface="Times New Roman"/>
              </a:rPr>
              <a:t>из серии «БОС - Здоровье</a:t>
            </a:r>
            <a:r>
              <a:rPr lang="ru-RU" dirty="0">
                <a:solidFill>
                  <a:srgbClr val="0070C0"/>
                </a:solidFill>
                <a:ea typeface="Times New Roman"/>
              </a:rPr>
              <a:t>»</a:t>
            </a:r>
            <a:endParaRPr lang="ru-RU" dirty="0" smtClean="0">
              <a:solidFill>
                <a:srgbClr val="0070C0"/>
              </a:solidFill>
              <a:ea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Коррекционные технологии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0" lvl="0" indent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      -  Артикуляционная </a:t>
            </a:r>
          </a:p>
          <a:p>
            <a:pPr marL="0" lvl="0" indent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         -  Технология </a:t>
            </a:r>
            <a:r>
              <a:rPr lang="ru-RU" b="1" dirty="0">
                <a:solidFill>
                  <a:srgbClr val="0070C0"/>
                </a:solidFill>
                <a:ea typeface="Times New Roman"/>
              </a:rPr>
              <a:t>музыкального </a:t>
            </a:r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воздействия</a:t>
            </a:r>
          </a:p>
          <a:p>
            <a:pPr marL="0" lvl="0" indent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      -  </a:t>
            </a:r>
            <a:r>
              <a:rPr lang="ru-RU" b="1" dirty="0" err="1" smtClean="0">
                <a:solidFill>
                  <a:srgbClr val="0070C0"/>
                </a:solidFill>
                <a:ea typeface="Times New Roman"/>
                <a:cs typeface="Times New Roman"/>
              </a:rPr>
              <a:t>Сказкотерапия</a:t>
            </a:r>
            <a:endParaRPr lang="ru-RU" b="1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         -  Технологии </a:t>
            </a:r>
            <a:r>
              <a:rPr lang="ru-RU" b="1" dirty="0">
                <a:solidFill>
                  <a:srgbClr val="0070C0"/>
                </a:solidFill>
                <a:ea typeface="Times New Roman"/>
              </a:rPr>
              <a:t>воздействия </a:t>
            </a:r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цветом</a:t>
            </a:r>
          </a:p>
          <a:p>
            <a:pPr marL="0" lvl="0" indent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0070C0"/>
                </a:solidFill>
                <a:ea typeface="Times New Roman"/>
              </a:rPr>
              <a:t>         -  </a:t>
            </a:r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Закаливание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1565" y="649235"/>
            <a:ext cx="3212870" cy="2402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5379" y="3071374"/>
            <a:ext cx="2700762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1629</Words>
  <Application>Microsoft Office PowerPoint</Application>
  <PresentationFormat>Экран (4:3)</PresentationFormat>
  <Paragraphs>171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Игровая педагогическая технология  -отбор , разработка , подготовка игр. -включение детей в игровую    деятельность. -осуществление самой игры -подведение итогов ,результаты игровой деятельности </vt:lpstr>
      <vt:lpstr>Цель игровой технологии :</vt:lpstr>
      <vt:lpstr>Формы использования  </vt:lpstr>
      <vt:lpstr>Требования к организации игровой технологии</vt:lpstr>
      <vt:lpstr>Виды педагогических игр</vt:lpstr>
      <vt:lpstr>Роль общения педагога и детей</vt:lpstr>
      <vt:lpstr>Презентация PowerPoint</vt:lpstr>
      <vt:lpstr>Информационно-коммуникационные технологии</vt:lpstr>
      <vt:lpstr>Презентация PowerPoint</vt:lpstr>
      <vt:lpstr>Технология портфолио дошкольника</vt:lpstr>
      <vt:lpstr> Вариантов портфолио очень много. И.Руденко  </vt:lpstr>
      <vt:lpstr>Л. И. Адаменко предлагает следующую структуру портфолио: </vt:lpstr>
      <vt:lpstr>ТРИЗ (теория решения изобретательских задач), которая создана ученым-изобретателем  Т.С. Альтшуллером.  </vt:lpstr>
      <vt:lpstr>Схема метода выявления противоречий:  Первый этап – определение положительных и отрицательных свойств качества какого-либо предмета или явления, не вызывающих стойких ассоциаций у детей.  Второй этап – определение положительных и отрицательных свойств  предмета или явления в целом.  Лишь после того, как ребенок поймет, чего от него хотят взрослые, следует переходить к рассмотрению предметов и явлений, вызывающих стойкие ассоциации.</vt:lpstr>
      <vt:lpstr> Цель использования ТРИЗ – педагогики в детском саду – развитие качеств мышления:</vt:lpstr>
      <vt:lpstr>Презентация PowerPoint</vt:lpstr>
      <vt:lpstr>Проблемное обучение</vt:lpstr>
      <vt:lpstr>Характерные признаки проблемности на           занятиях   -возникает состояние  интеллектульного затруднения -возникает противоречивая  ситуация -появляется осознание того,  что ребенок знает и умеет и  того , что ему необходимо  узнать для решения задачи.</vt:lpstr>
      <vt:lpstr>В проблемной задаче дети должны найти решение на поставленный вопрос:   Проблемная задача №1 Буратино уронил ключ в воду , его нужно достать , но прыгнув в воду Буратино всплывет.Как помочь Буратино?</vt:lpstr>
      <vt:lpstr>Методические проблемы создания проблемных ситуаций: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Windows User</cp:lastModifiedBy>
  <cp:revision>67</cp:revision>
  <dcterms:created xsi:type="dcterms:W3CDTF">2015-12-08T06:12:24Z</dcterms:created>
  <dcterms:modified xsi:type="dcterms:W3CDTF">2016-01-26T10:03:00Z</dcterms:modified>
</cp:coreProperties>
</file>